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88" r:id="rId2"/>
    <p:sldId id="257" r:id="rId3"/>
    <p:sldId id="317" r:id="rId4"/>
    <p:sldId id="293" r:id="rId5"/>
    <p:sldId id="318" r:id="rId6"/>
    <p:sldId id="315" r:id="rId7"/>
    <p:sldId id="264" r:id="rId8"/>
    <p:sldId id="265" r:id="rId9"/>
    <p:sldId id="266" r:id="rId10"/>
    <p:sldId id="267" r:id="rId11"/>
    <p:sldId id="268" r:id="rId12"/>
    <p:sldId id="270" r:id="rId13"/>
    <p:sldId id="272" r:id="rId14"/>
    <p:sldId id="312" r:id="rId15"/>
    <p:sldId id="313" r:id="rId16"/>
    <p:sldId id="273" r:id="rId17"/>
    <p:sldId id="274" r:id="rId18"/>
    <p:sldId id="276" r:id="rId19"/>
    <p:sldId id="277" r:id="rId20"/>
    <p:sldId id="291" r:id="rId21"/>
    <p:sldId id="292" r:id="rId22"/>
    <p:sldId id="275" r:id="rId23"/>
    <p:sldId id="323" r:id="rId24"/>
    <p:sldId id="322" r:id="rId25"/>
    <p:sldId id="278" r:id="rId2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4" d="100"/>
          <a:sy n="154" d="100"/>
        </p:scale>
        <p:origin x="-288" y="960"/>
      </p:cViewPr>
      <p:guideLst>
        <p:guide orient="horz" pos="2160"/>
        <p:guide pos="2880"/>
      </p:guideLst>
    </p:cSldViewPr>
  </p:slideViewPr>
  <p:notesTextViewPr>
    <p:cViewPr>
      <p:scale>
        <a:sx n="1" d="1"/>
        <a:sy n="1" d="1"/>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66A202-9D21-4F9B-9D26-B846AFDC3784}" type="datetimeFigureOut">
              <a:rPr lang="zh-TW" altLang="en-US" smtClean="0"/>
              <a:t>2013/5/22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E07666-6864-4E64-8236-CA702874DA99}" type="slidenum">
              <a:rPr lang="zh-TW" altLang="en-US" smtClean="0"/>
              <a:t>‹#›</a:t>
            </a:fld>
            <a:endParaRPr lang="zh-TW" altLang="en-US"/>
          </a:p>
        </p:txBody>
      </p:sp>
    </p:spTree>
    <p:extLst>
      <p:ext uri="{BB962C8B-B14F-4D97-AF65-F5344CB8AC3E}">
        <p14:creationId xmlns:p14="http://schemas.microsoft.com/office/powerpoint/2010/main" val="265926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xfrm>
            <a:off x="1141413"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備忘稿版面配置區 2"/>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562" tIns="47781" rIns="95562" bIns="47781" numCol="1" anchor="t" anchorCtr="0" compatLnSpc="1">
            <a:prstTxWarp prst="textNoShape">
              <a:avLst/>
            </a:prstTxWarp>
          </a:bodyPr>
          <a:lstStyle/>
          <a:p>
            <a:endParaRPr lang="zh-TW" altLang="en-US" smtClean="0"/>
          </a:p>
        </p:txBody>
      </p:sp>
      <p:sp>
        <p:nvSpPr>
          <p:cNvPr id="74756" name="投影片編號版面配置區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62" tIns="47781" rIns="95562" bIns="47781" anchor="b"/>
          <a:lstStyle>
            <a:lvl1pPr defTabSz="955675" eaLnBrk="0" hangingPunct="0">
              <a:defRPr kumimoji="1" sz="3200">
                <a:solidFill>
                  <a:schemeClr val="tx1"/>
                </a:solidFill>
                <a:latin typeface="Arial" charset="0"/>
                <a:ea typeface="新細明體" charset="-120"/>
              </a:defRPr>
            </a:lvl1pPr>
            <a:lvl2pPr marL="742950" indent="-285750" defTabSz="955675" eaLnBrk="0" hangingPunct="0">
              <a:defRPr kumimoji="1" sz="3200">
                <a:solidFill>
                  <a:schemeClr val="tx1"/>
                </a:solidFill>
                <a:latin typeface="Arial" charset="0"/>
                <a:ea typeface="新細明體" charset="-120"/>
              </a:defRPr>
            </a:lvl2pPr>
            <a:lvl3pPr marL="1143000" indent="-228600" defTabSz="955675" eaLnBrk="0" hangingPunct="0">
              <a:defRPr kumimoji="1" sz="3200">
                <a:solidFill>
                  <a:schemeClr val="tx1"/>
                </a:solidFill>
                <a:latin typeface="Arial" charset="0"/>
                <a:ea typeface="新細明體" charset="-120"/>
              </a:defRPr>
            </a:lvl3pPr>
            <a:lvl4pPr marL="1600200" indent="-228600" defTabSz="955675" eaLnBrk="0" hangingPunct="0">
              <a:defRPr kumimoji="1" sz="3200">
                <a:solidFill>
                  <a:schemeClr val="tx1"/>
                </a:solidFill>
                <a:latin typeface="Arial" charset="0"/>
                <a:ea typeface="新細明體" charset="-120"/>
              </a:defRPr>
            </a:lvl4pPr>
            <a:lvl5pPr marL="2057400" indent="-228600" defTabSz="955675" eaLnBrk="0" hangingPunct="0">
              <a:defRPr kumimoji="1" sz="3200">
                <a:solidFill>
                  <a:schemeClr val="tx1"/>
                </a:solidFill>
                <a:latin typeface="Arial" charset="0"/>
                <a:ea typeface="新細明體" charset="-120"/>
              </a:defRPr>
            </a:lvl5pPr>
            <a:lvl6pPr marL="2514600" indent="-228600" defTabSz="955675" eaLnBrk="0" fontAlgn="base" hangingPunct="0">
              <a:spcBef>
                <a:spcPct val="0"/>
              </a:spcBef>
              <a:spcAft>
                <a:spcPct val="0"/>
              </a:spcAft>
              <a:defRPr kumimoji="1" sz="3200">
                <a:solidFill>
                  <a:schemeClr val="tx1"/>
                </a:solidFill>
                <a:latin typeface="Arial" charset="0"/>
                <a:ea typeface="新細明體" charset="-120"/>
              </a:defRPr>
            </a:lvl6pPr>
            <a:lvl7pPr marL="2971800" indent="-228600" defTabSz="955675" eaLnBrk="0" fontAlgn="base" hangingPunct="0">
              <a:spcBef>
                <a:spcPct val="0"/>
              </a:spcBef>
              <a:spcAft>
                <a:spcPct val="0"/>
              </a:spcAft>
              <a:defRPr kumimoji="1" sz="3200">
                <a:solidFill>
                  <a:schemeClr val="tx1"/>
                </a:solidFill>
                <a:latin typeface="Arial" charset="0"/>
                <a:ea typeface="新細明體" charset="-120"/>
              </a:defRPr>
            </a:lvl7pPr>
            <a:lvl8pPr marL="3429000" indent="-228600" defTabSz="955675" eaLnBrk="0" fontAlgn="base" hangingPunct="0">
              <a:spcBef>
                <a:spcPct val="0"/>
              </a:spcBef>
              <a:spcAft>
                <a:spcPct val="0"/>
              </a:spcAft>
              <a:defRPr kumimoji="1" sz="3200">
                <a:solidFill>
                  <a:schemeClr val="tx1"/>
                </a:solidFill>
                <a:latin typeface="Arial" charset="0"/>
                <a:ea typeface="新細明體" charset="-120"/>
              </a:defRPr>
            </a:lvl8pPr>
            <a:lvl9pPr marL="3886200" indent="-228600" defTabSz="955675" eaLnBrk="0" fontAlgn="base" hangingPunct="0">
              <a:spcBef>
                <a:spcPct val="0"/>
              </a:spcBef>
              <a:spcAft>
                <a:spcPct val="0"/>
              </a:spcAft>
              <a:defRPr kumimoji="1" sz="3200">
                <a:solidFill>
                  <a:schemeClr val="tx1"/>
                </a:solidFill>
                <a:latin typeface="Arial" charset="0"/>
                <a:ea typeface="新細明體" charset="-120"/>
              </a:defRPr>
            </a:lvl9pPr>
          </a:lstStyle>
          <a:p>
            <a:pPr algn="r" eaLnBrk="1" hangingPunct="1"/>
            <a:fld id="{37DBA7F2-C45B-482F-A96C-F0B5D089A7FB}" type="slidenum">
              <a:rPr lang="en-US" altLang="zh-TW" sz="1300" b="1"/>
              <a:pPr algn="r" eaLnBrk="1" hangingPunct="1"/>
              <a:t>1</a:t>
            </a:fld>
            <a:endParaRPr lang="en-US" altLang="zh-TW" sz="1300"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E07DFD87-F70D-4203-A2F2-5102158DD886}" type="slidenum">
              <a:rPr lang="zh-TW" altLang="en-US" smtClean="0"/>
              <a:pPr>
                <a:defRPr/>
              </a:pPr>
              <a:t>23</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5DCC88E4-33DD-4A9E-9B6E-77D7462E6402}" type="slidenum">
              <a:rPr lang="zh-TW" altLang="en-US" smtClean="0"/>
              <a:pPr>
                <a:defRPr/>
              </a:pPr>
              <a:t>24</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BDFBAC0C-967B-4273-8E8A-372A01B4072B}" type="slidenum">
              <a:rPr lang="zh-TW" altLang="en-US" smtClean="0"/>
              <a:pPr>
                <a:defRPr/>
              </a:pPr>
              <a:t>25</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6962ED9C-AF90-4840-8C70-1328C489CD5F}" type="slidenum">
              <a:rPr lang="zh-TW" altLang="en-US" smtClean="0"/>
              <a:pPr>
                <a:defRPr/>
              </a:pPr>
              <a:t>2</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2C80F02-5134-4561-8ADE-59CF512E7513}" type="slidenum">
              <a:rPr kumimoji="0" lang="zh-TW" altLang="en-US" sz="1200">
                <a:latin typeface="+mn-lt"/>
                <a:ea typeface="+mn-ea"/>
              </a:rPr>
              <a:pPr algn="r" fontAlgn="auto">
                <a:spcBef>
                  <a:spcPts val="0"/>
                </a:spcBef>
                <a:spcAft>
                  <a:spcPts val="0"/>
                </a:spcAft>
                <a:defRPr/>
              </a:pPr>
              <a:t>3</a:t>
            </a:fld>
            <a:endParaRPr kumimoji="0" lang="zh-TW" altLang="en-US" sz="1200">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2C80F02-5134-4561-8ADE-59CF512E7513}" type="slidenum">
              <a:rPr kumimoji="0" lang="zh-TW" altLang="en-US" sz="1200">
                <a:latin typeface="+mn-lt"/>
                <a:ea typeface="+mn-ea"/>
              </a:rPr>
              <a:pPr algn="r" fontAlgn="auto">
                <a:spcBef>
                  <a:spcPts val="0"/>
                </a:spcBef>
                <a:spcAft>
                  <a:spcPts val="0"/>
                </a:spcAft>
                <a:defRPr/>
              </a:pPr>
              <a:t>4</a:t>
            </a:fld>
            <a:endParaRPr kumimoji="0" lang="zh-TW" altLang="en-US" sz="1200">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72C80F02-5134-4561-8ADE-59CF512E7513}" type="slidenum">
              <a:rPr kumimoji="0" lang="zh-TW" altLang="en-US" sz="1200">
                <a:latin typeface="+mn-lt"/>
                <a:ea typeface="+mn-ea"/>
              </a:rPr>
              <a:pPr algn="r" fontAlgn="auto">
                <a:spcBef>
                  <a:spcPts val="0"/>
                </a:spcBef>
                <a:spcAft>
                  <a:spcPts val="0"/>
                </a:spcAft>
                <a:defRPr/>
              </a:pPr>
              <a:t>5</a:t>
            </a:fld>
            <a:endParaRPr kumimoji="0" lang="zh-TW" altLang="en-US" sz="1200">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txBox="1">
            <a:spLocks noGrp="1"/>
          </p:cNvSpPr>
          <p:nvPr/>
        </p:nvSpPr>
        <p:spPr>
          <a:xfrm>
            <a:off x="3884613" y="8685213"/>
            <a:ext cx="2971800" cy="457200"/>
          </a:xfrm>
          <a:prstGeom prst="rect">
            <a:avLst/>
          </a:prstGeom>
          <a:noFill/>
        </p:spPr>
        <p:txBody>
          <a:bodyPr anchor="b"/>
          <a:lstStyle/>
          <a:p>
            <a:pPr algn="r" fontAlgn="auto">
              <a:spcBef>
                <a:spcPts val="0"/>
              </a:spcBef>
              <a:spcAft>
                <a:spcPts val="0"/>
              </a:spcAft>
              <a:defRPr/>
            </a:pPr>
            <a:fld id="{05C81E65-93CD-44AC-9F66-B70EFD31CD2B}" type="slidenum">
              <a:rPr kumimoji="0" lang="zh-TW" altLang="en-US" sz="1200">
                <a:latin typeface="+mn-lt"/>
                <a:ea typeface="+mn-ea"/>
              </a:rPr>
              <a:pPr algn="r" fontAlgn="auto">
                <a:spcBef>
                  <a:spcPts val="0"/>
                </a:spcBef>
                <a:spcAft>
                  <a:spcPts val="0"/>
                </a:spcAft>
                <a:defRPr/>
              </a:pPr>
              <a:t>6</a:t>
            </a:fld>
            <a:endParaRPr kumimoji="0" lang="zh-TW" altLang="en-US" sz="1200">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zh-TW" smtClean="0"/>
          </a:p>
        </p:txBody>
      </p:sp>
      <p:sp>
        <p:nvSpPr>
          <p:cNvPr id="768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457200" eaLnBrk="0" hangingPunct="0">
              <a:defRPr kumimoji="1" sz="3200">
                <a:solidFill>
                  <a:schemeClr val="tx1"/>
                </a:solidFill>
                <a:latin typeface="Arial" pitchFamily="34" charset="0"/>
                <a:ea typeface="新細明體" pitchFamily="18" charset="-120"/>
              </a:defRPr>
            </a:lvl1pPr>
            <a:lvl2pPr marL="742950" indent="-285750" defTabSz="457200" eaLnBrk="0" hangingPunct="0">
              <a:defRPr kumimoji="1" sz="3200">
                <a:solidFill>
                  <a:schemeClr val="tx1"/>
                </a:solidFill>
                <a:latin typeface="Arial" pitchFamily="34" charset="0"/>
                <a:ea typeface="新細明體" pitchFamily="18" charset="-120"/>
              </a:defRPr>
            </a:lvl2pPr>
            <a:lvl3pPr marL="1143000" indent="-228600" defTabSz="457200" eaLnBrk="0" hangingPunct="0">
              <a:defRPr kumimoji="1" sz="3200">
                <a:solidFill>
                  <a:schemeClr val="tx1"/>
                </a:solidFill>
                <a:latin typeface="Arial" pitchFamily="34" charset="0"/>
                <a:ea typeface="新細明體" pitchFamily="18" charset="-120"/>
              </a:defRPr>
            </a:lvl3pPr>
            <a:lvl4pPr marL="1600200" indent="-228600" defTabSz="457200" eaLnBrk="0" hangingPunct="0">
              <a:defRPr kumimoji="1" sz="3200">
                <a:solidFill>
                  <a:schemeClr val="tx1"/>
                </a:solidFill>
                <a:latin typeface="Arial" pitchFamily="34" charset="0"/>
                <a:ea typeface="新細明體" pitchFamily="18" charset="-120"/>
              </a:defRPr>
            </a:lvl4pPr>
            <a:lvl5pPr marL="2057400" indent="-228600" defTabSz="457200" eaLnBrk="0" hangingPunct="0">
              <a:defRPr kumimoji="1" sz="3200">
                <a:solidFill>
                  <a:schemeClr val="tx1"/>
                </a:solidFill>
                <a:latin typeface="Arial" pitchFamily="34" charset="0"/>
                <a:ea typeface="新細明體" pitchFamily="18" charset="-120"/>
              </a:defRPr>
            </a:lvl5pPr>
            <a:lvl6pPr marL="2514600" indent="-228600" defTabSz="4572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defTabSz="4572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defTabSz="4572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defTabSz="4572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r" eaLnBrk="1" hangingPunct="1"/>
            <a:fld id="{3D067F77-9DF7-4911-BB6C-9892F21A860D}" type="slidenum">
              <a:rPr kumimoji="0" lang="en-US" altLang="zh-TW" sz="1200">
                <a:latin typeface="Calibri" pitchFamily="34" charset="0"/>
                <a:ea typeface="MS PGothic" pitchFamily="34" charset="-128"/>
              </a:rPr>
              <a:pPr algn="r" eaLnBrk="1" hangingPunct="1"/>
              <a:t>8</a:t>
            </a:fld>
            <a:endParaRPr kumimoji="0" lang="en-US" altLang="zh-TW" sz="1200">
              <a:latin typeface="Calibri" pitchFamily="34" charset="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3D438FFE-C082-4AAF-A864-12E2FD23AE9C}" type="slidenum">
              <a:rPr lang="zh-TW" altLang="en-US" smtClean="0"/>
              <a:pPr>
                <a:defRPr/>
              </a:pPr>
              <a:t>14</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9D699FE8-037A-4B28-84CB-1AB72E46ED94}" type="slidenum">
              <a:rPr lang="zh-TW" altLang="en-US" smtClean="0"/>
              <a:pPr>
                <a:defRPr/>
              </a:pPr>
              <a:t>15</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42ECBBE-E69E-49F2-9A65-08E158E492F3}" type="datetime1">
              <a:rPr lang="zh-TW" altLang="en-US" smtClean="0"/>
              <a:t>2013/5/22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751EFCD-506E-4140-B827-76C3DDF7B3CF}" type="slidenum">
              <a:rPr lang="zh-TW" altLang="en-US" smtClean="0"/>
              <a:t>‹#›</a:t>
            </a:fld>
            <a:endParaRPr lang="zh-TW" altLang="en-US"/>
          </a:p>
        </p:txBody>
      </p:sp>
    </p:spTree>
    <p:extLst>
      <p:ext uri="{BB962C8B-B14F-4D97-AF65-F5344CB8AC3E}">
        <p14:creationId xmlns:p14="http://schemas.microsoft.com/office/powerpoint/2010/main" val="250792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4E23D7E-57BA-4175-A6AB-54700B479F1E}" type="datetime1">
              <a:rPr lang="zh-TW" altLang="en-US" smtClean="0"/>
              <a:t>2013/5/22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751EFCD-506E-4140-B827-76C3DDF7B3CF}" type="slidenum">
              <a:rPr lang="zh-TW" altLang="en-US" smtClean="0"/>
              <a:t>‹#›</a:t>
            </a:fld>
            <a:endParaRPr lang="zh-TW" altLang="en-US"/>
          </a:p>
        </p:txBody>
      </p:sp>
    </p:spTree>
    <p:extLst>
      <p:ext uri="{BB962C8B-B14F-4D97-AF65-F5344CB8AC3E}">
        <p14:creationId xmlns:p14="http://schemas.microsoft.com/office/powerpoint/2010/main" val="229802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59C0CAD-CF94-42A6-AB07-445E0E1CD003}" type="datetime1">
              <a:rPr lang="zh-TW" altLang="en-US" smtClean="0"/>
              <a:t>2013/5/22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751EFCD-506E-4140-B827-76C3DDF7B3CF}" type="slidenum">
              <a:rPr lang="zh-TW" altLang="en-US" smtClean="0"/>
              <a:t>‹#›</a:t>
            </a:fld>
            <a:endParaRPr lang="zh-TW" altLang="en-US"/>
          </a:p>
        </p:txBody>
      </p:sp>
    </p:spTree>
    <p:extLst>
      <p:ext uri="{BB962C8B-B14F-4D97-AF65-F5344CB8AC3E}">
        <p14:creationId xmlns:p14="http://schemas.microsoft.com/office/powerpoint/2010/main" val="2688910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標題及物件">
    <p:spTree>
      <p:nvGrpSpPr>
        <p:cNvPr id="1" name=""/>
        <p:cNvGrpSpPr/>
        <p:nvPr/>
      </p:nvGrpSpPr>
      <p:grpSpPr>
        <a:xfrm>
          <a:off x="0" y="0"/>
          <a:ext cx="0" cy="0"/>
          <a:chOff x="0" y="0"/>
          <a:chExt cx="0" cy="0"/>
        </a:xfrm>
      </p:grpSpPr>
      <p:sp>
        <p:nvSpPr>
          <p:cNvPr id="2" name="投影片編號版面配置區 5"/>
          <p:cNvSpPr>
            <a:spLocks noGrp="1"/>
          </p:cNvSpPr>
          <p:nvPr>
            <p:ph type="sldNum" sz="quarter" idx="10"/>
          </p:nvPr>
        </p:nvSpPr>
        <p:spPr>
          <a:xfrm>
            <a:off x="6553200" y="6356350"/>
            <a:ext cx="2133600" cy="365125"/>
          </a:xfrm>
        </p:spPr>
        <p:txBody>
          <a:bodyPr/>
          <a:lstStyle>
            <a:lvl1pPr>
              <a:defRPr/>
            </a:lvl1pPr>
          </a:lstStyle>
          <a:p>
            <a:pPr>
              <a:defRPr/>
            </a:pPr>
            <a:fld id="{F619FB2E-5B5C-4F0A-8666-39C5EF1F6B37}" type="slidenum">
              <a:rPr lang="zh-TW" altLang="en-US"/>
              <a:pPr>
                <a:defRPr/>
              </a:pPr>
              <a:t>‹#›</a:t>
            </a:fld>
            <a:endParaRPr lang="zh-TW" altLang="en-US"/>
          </a:p>
        </p:txBody>
      </p:sp>
    </p:spTree>
    <p:extLst>
      <p:ext uri="{BB962C8B-B14F-4D97-AF65-F5344CB8AC3E}">
        <p14:creationId xmlns:p14="http://schemas.microsoft.com/office/powerpoint/2010/main" val="2259050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sp>
        <p:nvSpPr>
          <p:cNvPr id="2" name="投影片編號版面配置區 5"/>
          <p:cNvSpPr>
            <a:spLocks noGrp="1"/>
          </p:cNvSpPr>
          <p:nvPr>
            <p:ph type="sldNum" sz="quarter" idx="10"/>
          </p:nvPr>
        </p:nvSpPr>
        <p:spPr>
          <a:xfrm>
            <a:off x="6553200" y="6356350"/>
            <a:ext cx="2133600" cy="365125"/>
          </a:xfrm>
        </p:spPr>
        <p:txBody>
          <a:bodyPr/>
          <a:lstStyle>
            <a:lvl1pPr>
              <a:defRPr/>
            </a:lvl1pPr>
          </a:lstStyle>
          <a:p>
            <a:pPr>
              <a:defRPr/>
            </a:pPr>
            <a:fld id="{1FCA34F3-CD7B-46A5-87DE-5674F2CB02E8}" type="slidenum">
              <a:rPr lang="zh-TW" altLang="en-US"/>
              <a:pPr>
                <a:defRPr/>
              </a:pPr>
              <a:t>‹#›</a:t>
            </a:fld>
            <a:endParaRPr lang="zh-TW" altLang="en-US"/>
          </a:p>
        </p:txBody>
      </p:sp>
    </p:spTree>
    <p:extLst>
      <p:ext uri="{BB962C8B-B14F-4D97-AF65-F5344CB8AC3E}">
        <p14:creationId xmlns:p14="http://schemas.microsoft.com/office/powerpoint/2010/main" val="223349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只有標題">
    <p:spTree>
      <p:nvGrpSpPr>
        <p:cNvPr id="1" name=""/>
        <p:cNvGrpSpPr/>
        <p:nvPr/>
      </p:nvGrpSpPr>
      <p:grpSpPr>
        <a:xfrm>
          <a:off x="0" y="0"/>
          <a:ext cx="0" cy="0"/>
          <a:chOff x="0" y="0"/>
          <a:chExt cx="0" cy="0"/>
        </a:xfrm>
      </p:grpSpPr>
      <p:sp>
        <p:nvSpPr>
          <p:cNvPr id="2" name="投影片編號版面配置區 5"/>
          <p:cNvSpPr>
            <a:spLocks noGrp="1"/>
          </p:cNvSpPr>
          <p:nvPr>
            <p:ph type="sldNum" sz="quarter" idx="10"/>
          </p:nvPr>
        </p:nvSpPr>
        <p:spPr>
          <a:xfrm>
            <a:off x="6553200" y="6356350"/>
            <a:ext cx="2133600" cy="365125"/>
          </a:xfrm>
        </p:spPr>
        <p:txBody>
          <a:bodyPr/>
          <a:lstStyle>
            <a:lvl1pPr>
              <a:defRPr/>
            </a:lvl1pPr>
          </a:lstStyle>
          <a:p>
            <a:pPr>
              <a:defRPr/>
            </a:pPr>
            <a:fld id="{2461B9AC-9792-4370-9F45-C68F4136999D}" type="slidenum">
              <a:rPr lang="zh-TW" altLang="en-US"/>
              <a:pPr>
                <a:defRPr/>
              </a:pPr>
              <a:t>‹#›</a:t>
            </a:fld>
            <a:endParaRPr lang="zh-TW" altLang="en-US"/>
          </a:p>
        </p:txBody>
      </p:sp>
    </p:spTree>
    <p:extLst>
      <p:ext uri="{BB962C8B-B14F-4D97-AF65-F5344CB8AC3E}">
        <p14:creationId xmlns:p14="http://schemas.microsoft.com/office/powerpoint/2010/main" val="247617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只有標題">
    <p:spTree>
      <p:nvGrpSpPr>
        <p:cNvPr id="1" name=""/>
        <p:cNvGrpSpPr/>
        <p:nvPr/>
      </p:nvGrpSpPr>
      <p:grpSpPr>
        <a:xfrm>
          <a:off x="0" y="0"/>
          <a:ext cx="0" cy="0"/>
          <a:chOff x="0" y="0"/>
          <a:chExt cx="0" cy="0"/>
        </a:xfrm>
      </p:grpSpPr>
      <p:sp>
        <p:nvSpPr>
          <p:cNvPr id="2" name="投影片編號版面配置區 5"/>
          <p:cNvSpPr>
            <a:spLocks noGrp="1"/>
          </p:cNvSpPr>
          <p:nvPr>
            <p:ph type="sldNum" sz="quarter" idx="10"/>
          </p:nvPr>
        </p:nvSpPr>
        <p:spPr>
          <a:xfrm>
            <a:off x="6553200" y="6356350"/>
            <a:ext cx="2133600" cy="365125"/>
          </a:xfrm>
        </p:spPr>
        <p:txBody>
          <a:bodyPr/>
          <a:lstStyle>
            <a:lvl1pPr>
              <a:defRPr/>
            </a:lvl1pPr>
          </a:lstStyle>
          <a:p>
            <a:pPr>
              <a:defRPr/>
            </a:pPr>
            <a:fld id="{DDFBFAC5-FABB-4E43-8375-B5B60F38B624}" type="slidenum">
              <a:rPr lang="zh-TW" altLang="en-US"/>
              <a:pPr>
                <a:defRPr/>
              </a:pPr>
              <a:t>‹#›</a:t>
            </a:fld>
            <a:endParaRPr lang="zh-TW" altLang="en-US"/>
          </a:p>
        </p:txBody>
      </p:sp>
    </p:spTree>
    <p:extLst>
      <p:ext uri="{BB962C8B-B14F-4D97-AF65-F5344CB8AC3E}">
        <p14:creationId xmlns:p14="http://schemas.microsoft.com/office/powerpoint/2010/main" val="835276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2" name="投影片編號版面配置區 5"/>
          <p:cNvSpPr>
            <a:spLocks noGrp="1"/>
          </p:cNvSpPr>
          <p:nvPr>
            <p:ph type="sldNum" sz="quarter" idx="10"/>
          </p:nvPr>
        </p:nvSpPr>
        <p:spPr>
          <a:xfrm>
            <a:off x="6553200" y="6356350"/>
            <a:ext cx="2133600" cy="365125"/>
          </a:xfrm>
        </p:spPr>
        <p:txBody>
          <a:bodyPr/>
          <a:lstStyle>
            <a:lvl1pPr>
              <a:defRPr/>
            </a:lvl1pPr>
          </a:lstStyle>
          <a:p>
            <a:pPr>
              <a:defRPr/>
            </a:pPr>
            <a:fld id="{25A20173-1EF6-401E-AD2E-FE68339E2780}" type="slidenum">
              <a:rPr lang="zh-TW" altLang="en-US"/>
              <a:pPr>
                <a:defRPr/>
              </a:pPr>
              <a:t>‹#›</a:t>
            </a:fld>
            <a:endParaRPr lang="zh-TW" altLang="en-US"/>
          </a:p>
        </p:txBody>
      </p:sp>
    </p:spTree>
    <p:extLst>
      <p:ext uri="{BB962C8B-B14F-4D97-AF65-F5344CB8AC3E}">
        <p14:creationId xmlns:p14="http://schemas.microsoft.com/office/powerpoint/2010/main" val="2059902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6FA3D923-D659-4235-B574-AAFBE5940DE0}" type="datetime1">
              <a:rPr lang="zh-TW" altLang="en-US" smtClean="0"/>
              <a:t>2013/5/22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902896" y="6376243"/>
            <a:ext cx="2133600" cy="365125"/>
          </a:xfrm>
        </p:spPr>
        <p:txBody>
          <a:bodyPr/>
          <a:lstStyle/>
          <a:p>
            <a:fld id="{7751EFCD-506E-4140-B827-76C3DDF7B3CF}" type="slidenum">
              <a:rPr lang="zh-TW" altLang="en-US" smtClean="0"/>
              <a:t>‹#›</a:t>
            </a:fld>
            <a:endParaRPr lang="zh-TW" altLang="en-US"/>
          </a:p>
        </p:txBody>
      </p:sp>
    </p:spTree>
    <p:extLst>
      <p:ext uri="{BB962C8B-B14F-4D97-AF65-F5344CB8AC3E}">
        <p14:creationId xmlns:p14="http://schemas.microsoft.com/office/powerpoint/2010/main" val="370282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D7B1BAD-1391-42FD-92C5-1F9943D336F4}" type="datetime1">
              <a:rPr lang="zh-TW" altLang="en-US" smtClean="0"/>
              <a:t>2013/5/22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751EFCD-506E-4140-B827-76C3DDF7B3CF}" type="slidenum">
              <a:rPr lang="zh-TW" altLang="en-US" smtClean="0"/>
              <a:t>‹#›</a:t>
            </a:fld>
            <a:endParaRPr lang="zh-TW" altLang="en-US"/>
          </a:p>
        </p:txBody>
      </p:sp>
    </p:spTree>
    <p:extLst>
      <p:ext uri="{BB962C8B-B14F-4D97-AF65-F5344CB8AC3E}">
        <p14:creationId xmlns:p14="http://schemas.microsoft.com/office/powerpoint/2010/main" val="199255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C860115-2579-44EE-8E5F-DF9C0D10AE84}" type="datetime1">
              <a:rPr lang="zh-TW" altLang="en-US" smtClean="0"/>
              <a:t>2013/5/22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751EFCD-506E-4140-B827-76C3DDF7B3CF}" type="slidenum">
              <a:rPr lang="zh-TW" altLang="en-US" smtClean="0"/>
              <a:t>‹#›</a:t>
            </a:fld>
            <a:endParaRPr lang="zh-TW" altLang="en-US"/>
          </a:p>
        </p:txBody>
      </p:sp>
    </p:spTree>
    <p:extLst>
      <p:ext uri="{BB962C8B-B14F-4D97-AF65-F5344CB8AC3E}">
        <p14:creationId xmlns:p14="http://schemas.microsoft.com/office/powerpoint/2010/main" val="297544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B341D7B-E460-429C-8CB7-E9FD6F98C69D}" type="datetime1">
              <a:rPr lang="zh-TW" altLang="en-US" smtClean="0"/>
              <a:t>2013/5/22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751EFCD-506E-4140-B827-76C3DDF7B3CF}" type="slidenum">
              <a:rPr lang="zh-TW" altLang="en-US" smtClean="0"/>
              <a:t>‹#›</a:t>
            </a:fld>
            <a:endParaRPr lang="zh-TW" altLang="en-US"/>
          </a:p>
        </p:txBody>
      </p:sp>
    </p:spTree>
    <p:extLst>
      <p:ext uri="{BB962C8B-B14F-4D97-AF65-F5344CB8AC3E}">
        <p14:creationId xmlns:p14="http://schemas.microsoft.com/office/powerpoint/2010/main" val="1711729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366CCE9-3818-44D6-B4AA-B4E166BB6B45}" type="datetime1">
              <a:rPr lang="zh-TW" altLang="en-US" smtClean="0"/>
              <a:t>2013/5/22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751EFCD-506E-4140-B827-76C3DDF7B3CF}" type="slidenum">
              <a:rPr lang="zh-TW" altLang="en-US" smtClean="0"/>
              <a:t>‹#›</a:t>
            </a:fld>
            <a:endParaRPr lang="zh-TW" altLang="en-US"/>
          </a:p>
        </p:txBody>
      </p:sp>
    </p:spTree>
    <p:extLst>
      <p:ext uri="{BB962C8B-B14F-4D97-AF65-F5344CB8AC3E}">
        <p14:creationId xmlns:p14="http://schemas.microsoft.com/office/powerpoint/2010/main" val="927303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2B31C5D-3DC9-4958-9748-F5F104BFBE28}" type="datetime1">
              <a:rPr lang="zh-TW" altLang="en-US" smtClean="0"/>
              <a:t>2013/5/22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751EFCD-506E-4140-B827-76C3DDF7B3CF}" type="slidenum">
              <a:rPr lang="zh-TW" altLang="en-US" smtClean="0"/>
              <a:t>‹#›</a:t>
            </a:fld>
            <a:endParaRPr lang="zh-TW" altLang="en-US"/>
          </a:p>
        </p:txBody>
      </p:sp>
    </p:spTree>
    <p:extLst>
      <p:ext uri="{BB962C8B-B14F-4D97-AF65-F5344CB8AC3E}">
        <p14:creationId xmlns:p14="http://schemas.microsoft.com/office/powerpoint/2010/main" val="275488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19CD588-2C50-4770-B267-E605D95268D5}" type="datetime1">
              <a:rPr lang="zh-TW" altLang="en-US" smtClean="0"/>
              <a:t>2013/5/22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751EFCD-506E-4140-B827-76C3DDF7B3CF}" type="slidenum">
              <a:rPr lang="zh-TW" altLang="en-US" smtClean="0"/>
              <a:t>‹#›</a:t>
            </a:fld>
            <a:endParaRPr lang="zh-TW" altLang="en-US"/>
          </a:p>
        </p:txBody>
      </p:sp>
    </p:spTree>
    <p:extLst>
      <p:ext uri="{BB962C8B-B14F-4D97-AF65-F5344CB8AC3E}">
        <p14:creationId xmlns:p14="http://schemas.microsoft.com/office/powerpoint/2010/main" val="2178677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4CFAC2F-46BD-4D7F-B5B4-9345D0C3E782}" type="datetime1">
              <a:rPr lang="zh-TW" altLang="en-US" smtClean="0"/>
              <a:t>2013/5/22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751EFCD-506E-4140-B827-76C3DDF7B3CF}" type="slidenum">
              <a:rPr lang="zh-TW" altLang="en-US" smtClean="0"/>
              <a:t>‹#›</a:t>
            </a:fld>
            <a:endParaRPr lang="zh-TW" altLang="en-US"/>
          </a:p>
        </p:txBody>
      </p:sp>
    </p:spTree>
    <p:extLst>
      <p:ext uri="{BB962C8B-B14F-4D97-AF65-F5344CB8AC3E}">
        <p14:creationId xmlns:p14="http://schemas.microsoft.com/office/powerpoint/2010/main" val="2662018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923A4-CBFF-4F9E-AF10-37F46366E939}" type="datetime1">
              <a:rPr lang="zh-TW" altLang="en-US" smtClean="0"/>
              <a:t>2013/5/22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1EFCD-506E-4140-B827-76C3DDF7B3CF}" type="slidenum">
              <a:rPr lang="zh-TW" altLang="en-US" smtClean="0"/>
              <a:t>‹#›</a:t>
            </a:fld>
            <a:endParaRPr lang="zh-TW" altLang="en-US"/>
          </a:p>
        </p:txBody>
      </p:sp>
    </p:spTree>
    <p:extLst>
      <p:ext uri="{BB962C8B-B14F-4D97-AF65-F5344CB8AC3E}">
        <p14:creationId xmlns:p14="http://schemas.microsoft.com/office/powerpoint/2010/main" val="1802400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5" r:id="rId14"/>
    <p:sldLayoutId id="2147483666" r:id="rId15"/>
    <p:sldLayoutId id="2147483667"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3" Type="http://schemas.openxmlformats.org/officeDocument/2006/relationships/hyperlink" Target="http://en.wikipedia.org/wiki/Francis_Crick" TargetMode="External"/><Relationship Id="rId18" Type="http://schemas.openxmlformats.org/officeDocument/2006/relationships/hyperlink" Target="http://en.wikipedia.org/wiki/Fred_Vine" TargetMode="External"/><Relationship Id="rId26" Type="http://schemas.openxmlformats.org/officeDocument/2006/relationships/hyperlink" Target="http://en.wikipedia.org/wiki/Arno_Penzias" TargetMode="External"/><Relationship Id="rId39" Type="http://schemas.openxmlformats.org/officeDocument/2006/relationships/hyperlink" Target="http://en.wikipedia.org/wiki/High-temperature_superconductivity" TargetMode="External"/><Relationship Id="rId21" Type="http://schemas.openxmlformats.org/officeDocument/2006/relationships/hyperlink" Target="http://en.wikipedia.org/wiki/Vine-Matthews-Morley_hypothesis" TargetMode="External"/><Relationship Id="rId34" Type="http://schemas.openxmlformats.org/officeDocument/2006/relationships/hyperlink" Target="http://en.wikipedia.org/wiki/Pulsar" TargetMode="External"/><Relationship Id="rId42" Type="http://schemas.openxmlformats.org/officeDocument/2006/relationships/hyperlink" Target="http://en.wikipedia.org/wiki/Michel_Mayor" TargetMode="External"/><Relationship Id="rId47" Type="http://schemas.openxmlformats.org/officeDocument/2006/relationships/hyperlink" Target="http://en.wikipedia.org/wiki/Carl_Wieman" TargetMode="External"/><Relationship Id="rId50" Type="http://schemas.openxmlformats.org/officeDocument/2006/relationships/hyperlink" Target="http://en.wikipedia.org/wiki/Dolly_the_sheep" TargetMode="External"/><Relationship Id="rId55" Type="http://schemas.openxmlformats.org/officeDocument/2006/relationships/hyperlink" Target="http://en.wikipedia.org/wiki/Gerson_Goldhaber" TargetMode="External"/><Relationship Id="rId7" Type="http://schemas.openxmlformats.org/officeDocument/2006/relationships/hyperlink" Target="http://en.wikipedia.org/wiki/Freeman_Dyson" TargetMode="External"/><Relationship Id="rId2" Type="http://schemas.openxmlformats.org/officeDocument/2006/relationships/hyperlink" Target="http://en.wikipedia.org/wiki/Claude_Elwood_Shannon" TargetMode="External"/><Relationship Id="rId16" Type="http://schemas.openxmlformats.org/officeDocument/2006/relationships/hyperlink" Target="http://en.wikipedia.org/wiki/Molecular_biology" TargetMode="External"/><Relationship Id="rId20" Type="http://schemas.openxmlformats.org/officeDocument/2006/relationships/hyperlink" Target="http://en.wikipedia.org/wiki/Plate_tectonics" TargetMode="External"/><Relationship Id="rId29" Type="http://schemas.openxmlformats.org/officeDocument/2006/relationships/hyperlink" Target="http://en.wikipedia.org/wiki/Big_Bang" TargetMode="External"/><Relationship Id="rId41" Type="http://schemas.openxmlformats.org/officeDocument/2006/relationships/hyperlink" Target="http://en.wikipedia.org/wiki/Fermats_Last_Theorem" TargetMode="External"/><Relationship Id="rId54" Type="http://schemas.openxmlformats.org/officeDocument/2006/relationships/hyperlink" Target="http://en.wikipedia.org/wiki/Top_quark" TargetMode="External"/><Relationship Id="rId1" Type="http://schemas.openxmlformats.org/officeDocument/2006/relationships/slideLayout" Target="../slideLayouts/slideLayout7.xml"/><Relationship Id="rId6" Type="http://schemas.openxmlformats.org/officeDocument/2006/relationships/hyperlink" Target="http://en.wikipedia.org/wiki/Sin-Itiro_Tomonaga" TargetMode="External"/><Relationship Id="rId11" Type="http://schemas.openxmlformats.org/officeDocument/2006/relationships/hyperlink" Target="http://en.wikipedia.org/wiki/Jonas_Salk" TargetMode="External"/><Relationship Id="rId24" Type="http://schemas.openxmlformats.org/officeDocument/2006/relationships/hyperlink" Target="http://en.wikipedia.org/wiki/Quarks" TargetMode="External"/><Relationship Id="rId32" Type="http://schemas.openxmlformats.org/officeDocument/2006/relationships/hyperlink" Target="http://en.wikipedia.org/wiki/Jocelyn_Bell_Burnell" TargetMode="External"/><Relationship Id="rId37" Type="http://schemas.openxmlformats.org/officeDocument/2006/relationships/hyperlink" Target="http://en.wikipedia.org/wiki/Karl_Alexander_M%C3%BCller" TargetMode="External"/><Relationship Id="rId40" Type="http://schemas.openxmlformats.org/officeDocument/2006/relationships/hyperlink" Target="http://en.wikipedia.org/wiki/Andrew_Wiles" TargetMode="External"/><Relationship Id="rId45" Type="http://schemas.openxmlformats.org/officeDocument/2006/relationships/hyperlink" Target="http://en.wikipedia.org/wiki/Main_sequence_star" TargetMode="External"/><Relationship Id="rId53" Type="http://schemas.openxmlformats.org/officeDocument/2006/relationships/hyperlink" Target="http://en.wikipedia.org/wiki/Fermilab" TargetMode="External"/><Relationship Id="rId58" Type="http://schemas.openxmlformats.org/officeDocument/2006/relationships/hyperlink" Target="http://en.wikipedia.org/wiki/Human_genome" TargetMode="External"/><Relationship Id="rId5" Type="http://schemas.openxmlformats.org/officeDocument/2006/relationships/hyperlink" Target="http://en.wikipedia.org/wiki/Julian_Schwinger" TargetMode="External"/><Relationship Id="rId15" Type="http://schemas.openxmlformats.org/officeDocument/2006/relationships/hyperlink" Target="http://en.wikipedia.org/wiki/DNA" TargetMode="External"/><Relationship Id="rId23" Type="http://schemas.openxmlformats.org/officeDocument/2006/relationships/hyperlink" Target="http://en.wikipedia.org/wiki/George_Zweig" TargetMode="External"/><Relationship Id="rId28" Type="http://schemas.openxmlformats.org/officeDocument/2006/relationships/hyperlink" Target="http://en.wikipedia.org/wiki/Cosmic_microwave_background_radiation" TargetMode="External"/><Relationship Id="rId36" Type="http://schemas.openxmlformats.org/officeDocument/2006/relationships/hyperlink" Target="http://en.wikipedia.org/wiki/Polymerase_chain_reaction" TargetMode="External"/><Relationship Id="rId49" Type="http://schemas.openxmlformats.org/officeDocument/2006/relationships/hyperlink" Target="http://en.wikipedia.org/wiki/Roslin_Institute" TargetMode="External"/><Relationship Id="rId57" Type="http://schemas.openxmlformats.org/officeDocument/2006/relationships/hyperlink" Target="http://en.wikipedia.org/wiki/Accelerating_universe" TargetMode="External"/><Relationship Id="rId61" Type="http://schemas.openxmlformats.org/officeDocument/2006/relationships/hyperlink" Target="http://en.wikipedia.org/wiki/CERN" TargetMode="External"/><Relationship Id="rId10" Type="http://schemas.openxmlformats.org/officeDocument/2006/relationships/hyperlink" Target="http://en.wikipedia.org/wiki/HeLa" TargetMode="External"/><Relationship Id="rId19" Type="http://schemas.openxmlformats.org/officeDocument/2006/relationships/hyperlink" Target="http://en.wikipedia.org/wiki/Drummond_Matthews" TargetMode="External"/><Relationship Id="rId31" Type="http://schemas.openxmlformats.org/officeDocument/2006/relationships/hyperlink" Target="http://en.wikipedia.org/wiki/Hayflick_limit" TargetMode="External"/><Relationship Id="rId44" Type="http://schemas.openxmlformats.org/officeDocument/2006/relationships/hyperlink" Target="http://en.wikipedia.org/wiki/Extrasolar_planet" TargetMode="External"/><Relationship Id="rId52" Type="http://schemas.openxmlformats.org/officeDocument/2006/relationships/hyperlink" Target="http://en.wikipedia.org/wiki/D0_experiment" TargetMode="External"/><Relationship Id="rId60" Type="http://schemas.openxmlformats.org/officeDocument/2006/relationships/hyperlink" Target="http://en.wikipedia.org/wiki/Higgs_Boson" TargetMode="External"/><Relationship Id="rId4" Type="http://schemas.openxmlformats.org/officeDocument/2006/relationships/hyperlink" Target="http://en.wikipedia.org/wiki/Richard_Feynman" TargetMode="External"/><Relationship Id="rId9" Type="http://schemas.openxmlformats.org/officeDocument/2006/relationships/hyperlink" Target="http://en.wikipedia.org/wiki/George_Otto_Gey" TargetMode="External"/><Relationship Id="rId14" Type="http://schemas.openxmlformats.org/officeDocument/2006/relationships/hyperlink" Target="http://en.wikipedia.org/wiki/James_D._Watson" TargetMode="External"/><Relationship Id="rId22" Type="http://schemas.openxmlformats.org/officeDocument/2006/relationships/hyperlink" Target="http://en.wikipedia.org/wiki/Murray_Gell-Mann" TargetMode="External"/><Relationship Id="rId27" Type="http://schemas.openxmlformats.org/officeDocument/2006/relationships/hyperlink" Target="http://en.wikipedia.org/wiki/Robert_Woodrow_Wilson" TargetMode="External"/><Relationship Id="rId30" Type="http://schemas.openxmlformats.org/officeDocument/2006/relationships/hyperlink" Target="http://en.wikipedia.org/wiki/Leonard_Hayflick" TargetMode="External"/><Relationship Id="rId35" Type="http://schemas.openxmlformats.org/officeDocument/2006/relationships/hyperlink" Target="http://en.wikipedia.org/wiki/Kary_Mullis" TargetMode="External"/><Relationship Id="rId43" Type="http://schemas.openxmlformats.org/officeDocument/2006/relationships/hyperlink" Target="http://en.wikipedia.org/wiki/Didier_Queloz" TargetMode="External"/><Relationship Id="rId48" Type="http://schemas.openxmlformats.org/officeDocument/2006/relationships/hyperlink" Target="http://en.wikipedia.org/wiki/Wolfgang_Ketterle" TargetMode="External"/><Relationship Id="rId56" Type="http://schemas.openxmlformats.org/officeDocument/2006/relationships/hyperlink" Target="http://en.wikipedia.org/wiki/Saul_Perlmutter" TargetMode="External"/><Relationship Id="rId8" Type="http://schemas.openxmlformats.org/officeDocument/2006/relationships/hyperlink" Target="http://en.wikipedia.org/wiki/Quantum_electrodynamics" TargetMode="External"/><Relationship Id="rId51" Type="http://schemas.openxmlformats.org/officeDocument/2006/relationships/hyperlink" Target="http://en.wikipedia.org/wiki/Collider_Detector_at_Fermilab" TargetMode="External"/><Relationship Id="rId3" Type="http://schemas.openxmlformats.org/officeDocument/2006/relationships/hyperlink" Target="http://en.wikipedia.org/wiki/Information_theory" TargetMode="External"/><Relationship Id="rId12" Type="http://schemas.openxmlformats.org/officeDocument/2006/relationships/hyperlink" Target="http://en.wikipedia.org/wiki/Polio_vaccine" TargetMode="External"/><Relationship Id="rId17" Type="http://schemas.openxmlformats.org/officeDocument/2006/relationships/hyperlink" Target="http://en.wikipedia.org/wiki/Lawrence_Morley" TargetMode="External"/><Relationship Id="rId25" Type="http://schemas.openxmlformats.org/officeDocument/2006/relationships/hyperlink" Target="http://en.wikipedia.org/wiki/Standard_model" TargetMode="External"/><Relationship Id="rId33" Type="http://schemas.openxmlformats.org/officeDocument/2006/relationships/hyperlink" Target="http://en.wikipedia.org/wiki/Antony_Hewish" TargetMode="External"/><Relationship Id="rId38" Type="http://schemas.openxmlformats.org/officeDocument/2006/relationships/hyperlink" Target="http://en.wikipedia.org/wiki/Johannes_Bednorz" TargetMode="External"/><Relationship Id="rId46" Type="http://schemas.openxmlformats.org/officeDocument/2006/relationships/hyperlink" Target="http://en.wikipedia.org/wiki/Eric_Cornell" TargetMode="External"/><Relationship Id="rId59" Type="http://schemas.openxmlformats.org/officeDocument/2006/relationships/hyperlink" Target="http://en.wikipedia.org/wiki/J._Craig_Venter_Institut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en.wikipedia.org/wiki/Computation" TargetMode="External"/><Relationship Id="rId13" Type="http://schemas.openxmlformats.org/officeDocument/2006/relationships/image" Target="../media/image2.jpeg"/><Relationship Id="rId3" Type="http://schemas.openxmlformats.org/officeDocument/2006/relationships/hyperlink" Target="http://en.wikipedia.org/wiki/Logician" TargetMode="External"/><Relationship Id="rId7" Type="http://schemas.openxmlformats.org/officeDocument/2006/relationships/hyperlink" Target="http://en.wikipedia.org/wiki/Algorithm" TargetMode="External"/><Relationship Id="rId12" Type="http://schemas.openxmlformats.org/officeDocument/2006/relationships/hyperlink" Target="//upload.wikimedia.org/wikipedia/en/c/c8/Alan_Turing_photo.jpg" TargetMode="External"/><Relationship Id="rId2" Type="http://schemas.openxmlformats.org/officeDocument/2006/relationships/hyperlink" Target="http://en.wikipedia.org/wiki/Mathematician" TargetMode="External"/><Relationship Id="rId1" Type="http://schemas.openxmlformats.org/officeDocument/2006/relationships/slideLayout" Target="../slideLayouts/slideLayout2.xml"/><Relationship Id="rId6" Type="http://schemas.openxmlformats.org/officeDocument/2006/relationships/hyperlink" Target="http://en.wikipedia.org/wiki/Computer_science" TargetMode="External"/><Relationship Id="rId11" Type="http://schemas.openxmlformats.org/officeDocument/2006/relationships/hyperlink" Target="http://en.wikipedia.org/wiki/Artificial_intelligence" TargetMode="External"/><Relationship Id="rId5" Type="http://schemas.openxmlformats.org/officeDocument/2006/relationships/hyperlink" Target="http://en.wikipedia.org/wiki/Computer_scientist" TargetMode="External"/><Relationship Id="rId10" Type="http://schemas.openxmlformats.org/officeDocument/2006/relationships/hyperlink" Target="http://en.wikipedia.org/wiki/List_of_people_considered_father_or_mother_of_a_scientific_field" TargetMode="External"/><Relationship Id="rId4" Type="http://schemas.openxmlformats.org/officeDocument/2006/relationships/hyperlink" Target="http://en.wikipedia.org/wiki/Cryptanalyst" TargetMode="External"/><Relationship Id="rId9" Type="http://schemas.openxmlformats.org/officeDocument/2006/relationships/hyperlink" Target="http://en.wikipedia.org/wiki/Turing_machin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Information_theory" TargetMode="External"/><Relationship Id="rId13" Type="http://schemas.openxmlformats.org/officeDocument/2006/relationships/hyperlink" Target="http://en.wikipedia.org/wiki/Thesis_or_dissertation" TargetMode="External"/><Relationship Id="rId3" Type="http://schemas.openxmlformats.org/officeDocument/2006/relationships/image" Target="../media/image3.jpeg"/><Relationship Id="rId7" Type="http://schemas.openxmlformats.org/officeDocument/2006/relationships/hyperlink" Target="http://en.wikipedia.org/wiki/Cryptographer" TargetMode="External"/><Relationship Id="rId12" Type="http://schemas.openxmlformats.org/officeDocument/2006/relationships/hyperlink" Target="http://en.wikipedia.org/wiki/Massachusetts_Institute_of_Technology" TargetMode="External"/><Relationship Id="rId17" Type="http://schemas.openxmlformats.org/officeDocument/2006/relationships/hyperlink" Target="http://en.wikipedia.org/wiki/Telecommunications" TargetMode="External"/><Relationship Id="rId2" Type="http://schemas.openxmlformats.org/officeDocument/2006/relationships/hyperlink" Target="//upload.wikimedia.org/wikipedia/en/2/2f/Claude_Elwood_Shannon_(1916-2001).jpg" TargetMode="External"/><Relationship Id="rId16" Type="http://schemas.openxmlformats.org/officeDocument/2006/relationships/hyperlink" Target="http://en.wikipedia.org/wiki/World_War_II" TargetMode="External"/><Relationship Id="rId1" Type="http://schemas.openxmlformats.org/officeDocument/2006/relationships/slideLayout" Target="../slideLayouts/slideLayout2.xml"/><Relationship Id="rId6" Type="http://schemas.openxmlformats.org/officeDocument/2006/relationships/hyperlink" Target="http://en.wikipedia.org/wiki/Electronic_engineer" TargetMode="External"/><Relationship Id="rId11" Type="http://schemas.openxmlformats.org/officeDocument/2006/relationships/hyperlink" Target="http://en.wikipedia.org/wiki/Master's_degree" TargetMode="External"/><Relationship Id="rId5" Type="http://schemas.openxmlformats.org/officeDocument/2006/relationships/hyperlink" Target="http://en.wikipedia.org/wiki/Mathematician" TargetMode="External"/><Relationship Id="rId15" Type="http://schemas.openxmlformats.org/officeDocument/2006/relationships/hyperlink" Target="http://en.wikipedia.org/wiki/Cryptanalysis" TargetMode="External"/><Relationship Id="rId10" Type="http://schemas.openxmlformats.org/officeDocument/2006/relationships/hyperlink" Target="http://en.wikipedia.org/wiki/Digital_circuit" TargetMode="External"/><Relationship Id="rId4" Type="http://schemas.openxmlformats.org/officeDocument/2006/relationships/hyperlink" Target="http://en.wikipedia.org/wiki/U.S." TargetMode="External"/><Relationship Id="rId9" Type="http://schemas.openxmlformats.org/officeDocument/2006/relationships/hyperlink" Target="http://en.wikipedia.org/wiki/Digital_computer" TargetMode="External"/><Relationship Id="rId14" Type="http://schemas.openxmlformats.org/officeDocument/2006/relationships/hyperlink" Target="http://en.wikipedia.org/wiki/Boolean_algebra_(logic)"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upload.wikimedia.org/wikipedia/commons/3/35/Supercomputing-rmax-graph.p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upload.wikimedia.org/wikipedia/commons/c/c7/Comparison_semiconductor_process_nodes.sv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3" Type="http://schemas.openxmlformats.org/officeDocument/2006/relationships/hyperlink" Target="http://en.wikipedia.org/wiki/Robert_Andrews_Millikan" TargetMode="External"/><Relationship Id="rId18" Type="http://schemas.openxmlformats.org/officeDocument/2006/relationships/hyperlink" Target="http://en.wikipedia.org/wiki/Alfred_Wegener" TargetMode="External"/><Relationship Id="rId26" Type="http://schemas.openxmlformats.org/officeDocument/2006/relationships/hyperlink" Target="http://en.wikipedia.org/wiki/General_relativity" TargetMode="External"/><Relationship Id="rId39" Type="http://schemas.openxmlformats.org/officeDocument/2006/relationships/hyperlink" Target="http://en.wikipedia.org/wiki/Schr%C3%B6dinger_equation" TargetMode="External"/><Relationship Id="rId21" Type="http://schemas.openxmlformats.org/officeDocument/2006/relationships/hyperlink" Target="http://en.wikipedia.org/wiki/X-ray_diffraction" TargetMode="External"/><Relationship Id="rId34" Type="http://schemas.openxmlformats.org/officeDocument/2006/relationships/hyperlink" Target="http://en.wikipedia.org/wiki/Wolfgang_Pauli" TargetMode="External"/><Relationship Id="rId42" Type="http://schemas.openxmlformats.org/officeDocument/2006/relationships/hyperlink" Target="http://en.wikipedia.org/wiki/Georges_Lema%C3%AEtre" TargetMode="External"/><Relationship Id="rId47" Type="http://schemas.openxmlformats.org/officeDocument/2006/relationships/hyperlink" Target="http://en.wikipedia.org/wiki/Universe" TargetMode="External"/><Relationship Id="rId50" Type="http://schemas.openxmlformats.org/officeDocument/2006/relationships/hyperlink" Target="http://en.wikipedia.org/wiki/James_Chadwick" TargetMode="External"/><Relationship Id="rId55" Type="http://schemas.openxmlformats.org/officeDocument/2006/relationships/hyperlink" Target="http://en.wikipedia.org/wiki/Nuclear_fission" TargetMode="External"/><Relationship Id="rId7" Type="http://schemas.openxmlformats.org/officeDocument/2006/relationships/hyperlink" Target="http://en.wikipedia.org/wiki/Brownian_motion" TargetMode="External"/><Relationship Id="rId2" Type="http://schemas.openxmlformats.org/officeDocument/2006/relationships/hyperlink" Target="http://en.wikipedia.org/wiki/Max_Planck" TargetMode="External"/><Relationship Id="rId16" Type="http://schemas.openxmlformats.org/officeDocument/2006/relationships/hyperlink" Target="http://en.wikipedia.org/wiki/Heike_Kamerlingh_Onnes" TargetMode="External"/><Relationship Id="rId20" Type="http://schemas.openxmlformats.org/officeDocument/2006/relationships/hyperlink" Target="http://en.wikipedia.org/wiki/Max_von_Laue" TargetMode="External"/><Relationship Id="rId29" Type="http://schemas.openxmlformats.org/officeDocument/2006/relationships/hyperlink" Target="http://en.wikipedia.org/wiki/Black_holes" TargetMode="External"/><Relationship Id="rId41" Type="http://schemas.openxmlformats.org/officeDocument/2006/relationships/hyperlink" Target="http://en.wikipedia.org/wiki/Uncertainty_principle" TargetMode="External"/><Relationship Id="rId54" Type="http://schemas.openxmlformats.org/officeDocument/2006/relationships/hyperlink" Target="http://en.wikipedia.org/wiki/Fritz_Strassmann" TargetMode="External"/><Relationship Id="rId1" Type="http://schemas.openxmlformats.org/officeDocument/2006/relationships/slideLayout" Target="../slideLayouts/slideLayout7.xml"/><Relationship Id="rId6" Type="http://schemas.openxmlformats.org/officeDocument/2006/relationships/hyperlink" Target="http://en.wikipedia.org/wiki/Special_relativity" TargetMode="External"/><Relationship Id="rId11" Type="http://schemas.openxmlformats.org/officeDocument/2006/relationships/hyperlink" Target="http://en.wikipedia.org/wiki/Fritz_Haber" TargetMode="External"/><Relationship Id="rId24" Type="http://schemas.openxmlformats.org/officeDocument/2006/relationships/hyperlink" Target="http://en.wikipedia.org/wiki/Niels_Bohr" TargetMode="External"/><Relationship Id="rId32" Type="http://schemas.openxmlformats.org/officeDocument/2006/relationships/hyperlink" Target="http://en.wikipedia.org/wiki/Arthur_Eddington" TargetMode="External"/><Relationship Id="rId37" Type="http://schemas.openxmlformats.org/officeDocument/2006/relationships/hyperlink" Target="http://en.wikipedia.org/wiki/Milky_Way" TargetMode="External"/><Relationship Id="rId40" Type="http://schemas.openxmlformats.org/officeDocument/2006/relationships/hyperlink" Target="http://en.wikipedia.org/wiki/Werner_Heisenberg" TargetMode="External"/><Relationship Id="rId45" Type="http://schemas.openxmlformats.org/officeDocument/2006/relationships/hyperlink" Target="http://en.wikipedia.org/wiki/Dirac_equation" TargetMode="External"/><Relationship Id="rId53" Type="http://schemas.openxmlformats.org/officeDocument/2006/relationships/hyperlink" Target="http://en.wikipedia.org/wiki/Otto_Hahn" TargetMode="External"/><Relationship Id="rId58" Type="http://schemas.openxmlformats.org/officeDocument/2006/relationships/hyperlink" Target="http://en.wikipedia.org/wiki/Chromosome" TargetMode="External"/><Relationship Id="rId5" Type="http://schemas.openxmlformats.org/officeDocument/2006/relationships/hyperlink" Target="http://en.wikipedia.org/wiki/Albert_Einstein" TargetMode="External"/><Relationship Id="rId15" Type="http://schemas.openxmlformats.org/officeDocument/2006/relationships/hyperlink" Target="http://en.wikipedia.org/wiki/Atomic_nucleus" TargetMode="External"/><Relationship Id="rId23" Type="http://schemas.openxmlformats.org/officeDocument/2006/relationships/hyperlink" Target="http://en.wikipedia.org/wiki/Atomic_number" TargetMode="External"/><Relationship Id="rId28" Type="http://schemas.openxmlformats.org/officeDocument/2006/relationships/hyperlink" Target="http://en.wikipedia.org/wiki/Karl_Schwarzschild" TargetMode="External"/><Relationship Id="rId36" Type="http://schemas.openxmlformats.org/officeDocument/2006/relationships/hyperlink" Target="http://en.wikipedia.org/wiki/Edwin_Hubble" TargetMode="External"/><Relationship Id="rId49" Type="http://schemas.openxmlformats.org/officeDocument/2006/relationships/hyperlink" Target="http://en.wikipedia.org/wiki/Laws_of_thermodynamics" TargetMode="External"/><Relationship Id="rId57" Type="http://schemas.openxmlformats.org/officeDocument/2006/relationships/hyperlink" Target="http://en.wikipedia.org/wiki/DNA" TargetMode="External"/><Relationship Id="rId61" Type="http://schemas.openxmlformats.org/officeDocument/2006/relationships/hyperlink" Target="http://en.wikipedia.org/wiki/Walter_Brattain" TargetMode="External"/><Relationship Id="rId10" Type="http://schemas.openxmlformats.org/officeDocument/2006/relationships/hyperlink" Target="http://en.wikipedia.org/wiki/Third_law_of_thermodynamics" TargetMode="External"/><Relationship Id="rId19" Type="http://schemas.openxmlformats.org/officeDocument/2006/relationships/hyperlink" Target="http://en.wikipedia.org/wiki/Continental_drift" TargetMode="External"/><Relationship Id="rId31" Type="http://schemas.openxmlformats.org/officeDocument/2006/relationships/hyperlink" Target="http://en.wikipedia.org/wiki/Noether's_theorem" TargetMode="External"/><Relationship Id="rId44" Type="http://schemas.openxmlformats.org/officeDocument/2006/relationships/hyperlink" Target="http://en.wikipedia.org/wiki/Paul_Dirac" TargetMode="External"/><Relationship Id="rId52" Type="http://schemas.openxmlformats.org/officeDocument/2006/relationships/hyperlink" Target="http://en.wikipedia.org/wiki/Clive_McCay" TargetMode="External"/><Relationship Id="rId60" Type="http://schemas.openxmlformats.org/officeDocument/2006/relationships/hyperlink" Target="http://en.wikipedia.org/wiki/John_Bardeen" TargetMode="External"/><Relationship Id="rId4" Type="http://schemas.openxmlformats.org/officeDocument/2006/relationships/hyperlink" Target="http://en.wikipedia.org/wiki/Quantum_mechanics" TargetMode="External"/><Relationship Id="rId9" Type="http://schemas.openxmlformats.org/officeDocument/2006/relationships/hyperlink" Target="http://en.wikipedia.org/wiki/Walther_Nernst" TargetMode="External"/><Relationship Id="rId14" Type="http://schemas.openxmlformats.org/officeDocument/2006/relationships/hyperlink" Target="http://en.wikipedia.org/wiki/Ernest_Rutherford" TargetMode="External"/><Relationship Id="rId22" Type="http://schemas.openxmlformats.org/officeDocument/2006/relationships/hyperlink" Target="http://en.wikipedia.org/wiki/Henry_Moseley" TargetMode="External"/><Relationship Id="rId27" Type="http://schemas.openxmlformats.org/officeDocument/2006/relationships/hyperlink" Target="http://en.wikipedia.org/wiki/David_Hilbert" TargetMode="External"/><Relationship Id="rId30" Type="http://schemas.openxmlformats.org/officeDocument/2006/relationships/hyperlink" Target="http://en.wikipedia.org/wiki/Emmy_Noether" TargetMode="External"/><Relationship Id="rId35" Type="http://schemas.openxmlformats.org/officeDocument/2006/relationships/hyperlink" Target="http://en.wikipedia.org/wiki/Pauli_exclusion_principle" TargetMode="External"/><Relationship Id="rId43" Type="http://schemas.openxmlformats.org/officeDocument/2006/relationships/hyperlink" Target="http://en.wikipedia.org/wiki/Big_Bang" TargetMode="External"/><Relationship Id="rId48" Type="http://schemas.openxmlformats.org/officeDocument/2006/relationships/hyperlink" Target="http://en.wikipedia.org/wiki/Lars_Onsager" TargetMode="External"/><Relationship Id="rId56" Type="http://schemas.openxmlformats.org/officeDocument/2006/relationships/hyperlink" Target="http://en.wikipedia.org/wiki/Oswald_Avery" TargetMode="External"/><Relationship Id="rId8" Type="http://schemas.openxmlformats.org/officeDocument/2006/relationships/hyperlink" Target="http://en.wikipedia.org/wiki/Photoelectric_effect" TargetMode="External"/><Relationship Id="rId51" Type="http://schemas.openxmlformats.org/officeDocument/2006/relationships/hyperlink" Target="http://en.wikipedia.org/wiki/Neutron" TargetMode="External"/><Relationship Id="rId3" Type="http://schemas.openxmlformats.org/officeDocument/2006/relationships/hyperlink" Target="http://en.wikipedia.org/wiki/Planck's_law_of_black_body_radiation" TargetMode="External"/><Relationship Id="rId12" Type="http://schemas.openxmlformats.org/officeDocument/2006/relationships/hyperlink" Target="http://en.wikipedia.org/wiki/Haber_Process" TargetMode="External"/><Relationship Id="rId17" Type="http://schemas.openxmlformats.org/officeDocument/2006/relationships/hyperlink" Target="http://en.wikipedia.org/wiki/Superconductivity" TargetMode="External"/><Relationship Id="rId25" Type="http://schemas.openxmlformats.org/officeDocument/2006/relationships/hyperlink" Target="http://en.wikipedia.org/wiki/Bohr_model" TargetMode="External"/><Relationship Id="rId33" Type="http://schemas.openxmlformats.org/officeDocument/2006/relationships/hyperlink" Target="http://en.wikipedia.org/wiki/Stellar_nucleosynthesis" TargetMode="External"/><Relationship Id="rId38" Type="http://schemas.openxmlformats.org/officeDocument/2006/relationships/hyperlink" Target="http://en.wikipedia.org/wiki/Erwin_Schr%C3%B6dinger" TargetMode="External"/><Relationship Id="rId46" Type="http://schemas.openxmlformats.org/officeDocument/2006/relationships/hyperlink" Target="http://en.wikipedia.org/wiki/Hubble's_law" TargetMode="External"/><Relationship Id="rId59" Type="http://schemas.openxmlformats.org/officeDocument/2006/relationships/hyperlink" Target="http://en.wikipedia.org/wiki/William_Shockle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68313" y="692150"/>
            <a:ext cx="8351837" cy="2736850"/>
          </a:xfrm>
        </p:spPr>
        <p:txBody>
          <a:bodyPr/>
          <a:lstStyle/>
          <a:p>
            <a:pPr algn="l" eaLnBrk="1" hangingPunct="1"/>
            <a:r>
              <a:rPr lang="en-US" altLang="zh-TW" sz="3200" smtClean="0">
                <a:solidFill>
                  <a:srgbClr val="C00000"/>
                </a:solidFill>
                <a:latin typeface="Arial" charset="0"/>
                <a:ea typeface="標楷體" pitchFamily="65" charset="-120"/>
                <a:cs typeface="Arial" charset="0"/>
              </a:rPr>
              <a:t>Fundamental Technology for Information Era of the Next 100 Years – Past, Now and Future of Semiconductor Research</a:t>
            </a:r>
            <a:r>
              <a:rPr lang="en-US" altLang="zh-TW" smtClean="0">
                <a:solidFill>
                  <a:srgbClr val="C00000"/>
                </a:solidFill>
                <a:latin typeface="標楷體" pitchFamily="65" charset="-120"/>
                <a:ea typeface="標楷體" pitchFamily="65" charset="-120"/>
                <a:cs typeface="Arial" charset="0"/>
              </a:rPr>
              <a:t/>
            </a:r>
            <a:br>
              <a:rPr lang="en-US" altLang="zh-TW" smtClean="0">
                <a:solidFill>
                  <a:srgbClr val="C00000"/>
                </a:solidFill>
                <a:latin typeface="標楷體" pitchFamily="65" charset="-120"/>
                <a:ea typeface="標楷體" pitchFamily="65" charset="-120"/>
                <a:cs typeface="Arial" charset="0"/>
              </a:rPr>
            </a:br>
            <a:r>
              <a:rPr lang="zh-TW" altLang="en-US" sz="3200" smtClean="0">
                <a:solidFill>
                  <a:srgbClr val="C00000"/>
                </a:solidFill>
                <a:latin typeface="標楷體" pitchFamily="65" charset="-120"/>
                <a:ea typeface="標楷體" pitchFamily="65" charset="-120"/>
                <a:cs typeface="Arial" charset="0"/>
              </a:rPr>
              <a:t>資訊時代未來一百年的基礎科技</a:t>
            </a:r>
            <a:r>
              <a:rPr lang="en-US" altLang="zh-TW" sz="3200" smtClean="0">
                <a:solidFill>
                  <a:srgbClr val="C00000"/>
                </a:solidFill>
                <a:latin typeface="標楷體" pitchFamily="65" charset="-120"/>
                <a:ea typeface="標楷體" pitchFamily="65" charset="-120"/>
                <a:cs typeface="Arial" charset="0"/>
              </a:rPr>
              <a:t>-</a:t>
            </a:r>
            <a:r>
              <a:rPr lang="zh-TW" altLang="en-US" sz="3200" smtClean="0">
                <a:solidFill>
                  <a:srgbClr val="C00000"/>
                </a:solidFill>
                <a:latin typeface="標楷體" pitchFamily="65" charset="-120"/>
                <a:ea typeface="標楷體" pitchFamily="65" charset="-120"/>
                <a:cs typeface="Arial" charset="0"/>
              </a:rPr>
              <a:t>半導體研究</a:t>
            </a:r>
            <a:r>
              <a:rPr lang="en-US" altLang="zh-TW" sz="3200" smtClean="0">
                <a:solidFill>
                  <a:srgbClr val="C00000"/>
                </a:solidFill>
                <a:latin typeface="標楷體" pitchFamily="65" charset="-120"/>
                <a:ea typeface="標楷體" pitchFamily="65" charset="-120"/>
                <a:cs typeface="Arial" charset="0"/>
              </a:rPr>
              <a:t>-</a:t>
            </a:r>
            <a:r>
              <a:rPr lang="zh-TW" altLang="en-US" sz="3200" smtClean="0">
                <a:solidFill>
                  <a:srgbClr val="C00000"/>
                </a:solidFill>
                <a:latin typeface="標楷體" pitchFamily="65" charset="-120"/>
                <a:ea typeface="標楷體" pitchFamily="65" charset="-120"/>
                <a:cs typeface="Arial" charset="0"/>
              </a:rPr>
              <a:t>的前世今生與未來</a:t>
            </a:r>
            <a:endParaRPr lang="zh-TW" altLang="zh-TW" sz="3200" smtClean="0">
              <a:solidFill>
                <a:srgbClr val="C00000"/>
              </a:solidFill>
              <a:latin typeface="標楷體" pitchFamily="65" charset="-120"/>
              <a:ea typeface="標楷體" pitchFamily="65" charset="-120"/>
              <a:cs typeface="Arial" charset="0"/>
            </a:endParaRPr>
          </a:p>
        </p:txBody>
      </p:sp>
      <p:sp>
        <p:nvSpPr>
          <p:cNvPr id="8195" name="Text Box 49"/>
          <p:cNvSpPr txBox="1">
            <a:spLocks noChangeArrowheads="1"/>
          </p:cNvSpPr>
          <p:nvPr/>
        </p:nvSpPr>
        <p:spPr bwMode="auto">
          <a:xfrm>
            <a:off x="395288" y="4292600"/>
            <a:ext cx="8353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01700" indent="-546100" eaLnBrk="0" hangingPunct="0">
              <a:defRPr kumimoji="1" sz="3200">
                <a:solidFill>
                  <a:schemeClr val="tx1"/>
                </a:solidFill>
                <a:latin typeface="Arial" charset="0"/>
                <a:ea typeface="新細明體" charset="-120"/>
              </a:defRPr>
            </a:lvl1pPr>
            <a:lvl2pPr marL="742950" indent="-285750" eaLnBrk="0" hangingPunct="0">
              <a:defRPr kumimoji="1" sz="3200">
                <a:solidFill>
                  <a:schemeClr val="tx1"/>
                </a:solidFill>
                <a:latin typeface="Arial" charset="0"/>
                <a:ea typeface="新細明體" charset="-120"/>
              </a:defRPr>
            </a:lvl2pPr>
            <a:lvl3pPr marL="1143000" indent="-228600" eaLnBrk="0" hangingPunct="0">
              <a:defRPr kumimoji="1" sz="3200">
                <a:solidFill>
                  <a:schemeClr val="tx1"/>
                </a:solidFill>
                <a:latin typeface="Arial" charset="0"/>
                <a:ea typeface="新細明體" charset="-120"/>
              </a:defRPr>
            </a:lvl3pPr>
            <a:lvl4pPr marL="1600200" indent="-228600" eaLnBrk="0" hangingPunct="0">
              <a:defRPr kumimoji="1" sz="3200">
                <a:solidFill>
                  <a:schemeClr val="tx1"/>
                </a:solidFill>
                <a:latin typeface="Arial" charset="0"/>
                <a:ea typeface="新細明體" charset="-120"/>
              </a:defRPr>
            </a:lvl4pPr>
            <a:lvl5pPr marL="2057400" indent="-228600" eaLnBrk="0" hangingPunct="0">
              <a:defRPr kumimoji="1" sz="3200">
                <a:solidFill>
                  <a:schemeClr val="tx1"/>
                </a:solidFill>
                <a:latin typeface="Arial" charset="0"/>
                <a:ea typeface="新細明體" charset="-120"/>
              </a:defRPr>
            </a:lvl5pPr>
            <a:lvl6pPr marL="2514600" indent="-228600" eaLnBrk="0" fontAlgn="base" hangingPunct="0">
              <a:spcBef>
                <a:spcPct val="0"/>
              </a:spcBef>
              <a:spcAft>
                <a:spcPct val="0"/>
              </a:spcAft>
              <a:defRPr kumimoji="1" sz="3200">
                <a:solidFill>
                  <a:schemeClr val="tx1"/>
                </a:solidFill>
                <a:latin typeface="Arial" charset="0"/>
                <a:ea typeface="新細明體" charset="-120"/>
              </a:defRPr>
            </a:lvl6pPr>
            <a:lvl7pPr marL="2971800" indent="-228600" eaLnBrk="0" fontAlgn="base" hangingPunct="0">
              <a:spcBef>
                <a:spcPct val="0"/>
              </a:spcBef>
              <a:spcAft>
                <a:spcPct val="0"/>
              </a:spcAft>
              <a:defRPr kumimoji="1" sz="3200">
                <a:solidFill>
                  <a:schemeClr val="tx1"/>
                </a:solidFill>
                <a:latin typeface="Arial" charset="0"/>
                <a:ea typeface="新細明體" charset="-120"/>
              </a:defRPr>
            </a:lvl7pPr>
            <a:lvl8pPr marL="3429000" indent="-228600" eaLnBrk="0" fontAlgn="base" hangingPunct="0">
              <a:spcBef>
                <a:spcPct val="0"/>
              </a:spcBef>
              <a:spcAft>
                <a:spcPct val="0"/>
              </a:spcAft>
              <a:defRPr kumimoji="1" sz="3200">
                <a:solidFill>
                  <a:schemeClr val="tx1"/>
                </a:solidFill>
                <a:latin typeface="Arial" charset="0"/>
                <a:ea typeface="新細明體" charset="-120"/>
              </a:defRPr>
            </a:lvl8pPr>
            <a:lvl9pPr marL="3886200" indent="-228600" eaLnBrk="0" fontAlgn="base" hangingPunct="0">
              <a:spcBef>
                <a:spcPct val="0"/>
              </a:spcBef>
              <a:spcAft>
                <a:spcPct val="0"/>
              </a:spcAft>
              <a:defRPr kumimoji="1" sz="3200">
                <a:solidFill>
                  <a:schemeClr val="tx1"/>
                </a:solidFill>
                <a:latin typeface="Arial" charset="0"/>
                <a:ea typeface="新細明體" charset="-120"/>
              </a:defRPr>
            </a:lvl9pPr>
          </a:lstStyle>
          <a:p>
            <a:pPr algn="ctr" eaLnBrk="1" hangingPunct="1">
              <a:buClr>
                <a:srgbClr val="C00000"/>
              </a:buClr>
            </a:pPr>
            <a:r>
              <a:rPr lang="en-US" altLang="zh-TW" sz="2400" b="1"/>
              <a:t>Samuel C. Pan, </a:t>
            </a:r>
            <a:r>
              <a:rPr lang="zh-TW" altLang="en-US" sz="2400" b="1"/>
              <a:t>潘正聖</a:t>
            </a:r>
            <a:endParaRPr lang="en-US" altLang="zh-TW" sz="2400" b="1"/>
          </a:p>
          <a:p>
            <a:pPr algn="ctr" eaLnBrk="1" hangingPunct="1">
              <a:buClr>
                <a:srgbClr val="C00000"/>
              </a:buClr>
            </a:pPr>
            <a:r>
              <a:rPr lang="en-US" altLang="zh-TW" sz="2400" b="1"/>
              <a:t>University/External Research</a:t>
            </a:r>
          </a:p>
          <a:p>
            <a:pPr algn="ctr" eaLnBrk="1" hangingPunct="1">
              <a:buClr>
                <a:srgbClr val="C00000"/>
              </a:buClr>
            </a:pPr>
            <a:r>
              <a:rPr lang="en-US" altLang="zh-TW" sz="2400" b="1"/>
              <a:t>R&amp;D, TSMC, 3/25/2013</a:t>
            </a:r>
          </a:p>
        </p:txBody>
      </p:sp>
      <p:sp>
        <p:nvSpPr>
          <p:cNvPr id="4" name="投影片編號版面配置區 3"/>
          <p:cNvSpPr txBox="1">
            <a:spLocks noGrp="1"/>
          </p:cNvSpPr>
          <p:nvPr/>
        </p:nvSpPr>
        <p:spPr>
          <a:xfrm>
            <a:off x="7010400" y="6492875"/>
            <a:ext cx="2133600" cy="365125"/>
          </a:xfrm>
          <a:prstGeom prst="rect">
            <a:avLst/>
          </a:prstGeom>
          <a:noFill/>
        </p:spPr>
        <p:txBody>
          <a:bodyPr anchor="ctr"/>
          <a:lstStyle/>
          <a:p>
            <a:pPr algn="r">
              <a:defRPr/>
            </a:pPr>
            <a:fld id="{BC46FF85-5347-4AD9-BB7A-CB5960842B00}" type="slidenum">
              <a:rPr lang="zh-TW" altLang="en-US" sz="1200" b="1">
                <a:solidFill>
                  <a:schemeClr val="tx1">
                    <a:tint val="75000"/>
                  </a:schemeClr>
                </a:solidFill>
                <a:ea typeface="新細明體" pitchFamily="18" charset="-120"/>
              </a:rPr>
              <a:pPr algn="r">
                <a:defRPr/>
              </a:pPr>
              <a:t>1</a:t>
            </a:fld>
            <a:endParaRPr lang="zh-TW" altLang="en-US" sz="1200" b="1" dirty="0">
              <a:solidFill>
                <a:schemeClr val="tx1">
                  <a:tint val="75000"/>
                </a:schemeClr>
              </a:solidFill>
              <a:ea typeface="新細明體" pitchFamily="18" charset="-120"/>
            </a:endParaRPr>
          </a:p>
        </p:txBody>
      </p:sp>
    </p:spTree>
    <p:extLst>
      <p:ext uri="{BB962C8B-B14F-4D97-AF65-F5344CB8AC3E}">
        <p14:creationId xmlns:p14="http://schemas.microsoft.com/office/powerpoint/2010/main" val="2909262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7046913" y="6519863"/>
            <a:ext cx="2133600" cy="365125"/>
          </a:xfrm>
        </p:spPr>
        <p:txBody>
          <a:bodyPr/>
          <a:lstStyle/>
          <a:p>
            <a:pPr>
              <a:defRPr/>
            </a:pPr>
            <a:fld id="{83E27CC2-89F5-4644-963A-7A50DA041CB6}" type="slidenum">
              <a:rPr lang="zh-TW" altLang="en-US"/>
              <a:pPr>
                <a:defRPr/>
              </a:pPr>
              <a:t>10</a:t>
            </a:fld>
            <a:endParaRPr lang="zh-TW" altLang="en-US" dirty="0"/>
          </a:p>
        </p:txBody>
      </p:sp>
      <p:sp>
        <p:nvSpPr>
          <p:cNvPr id="3" name="Rectangle 2"/>
          <p:cNvSpPr txBox="1">
            <a:spLocks noChangeArrowheads="1"/>
          </p:cNvSpPr>
          <p:nvPr/>
        </p:nvSpPr>
        <p:spPr>
          <a:xfrm>
            <a:off x="179388" y="-26988"/>
            <a:ext cx="8856662" cy="647701"/>
          </a:xfrm>
          <a:prstGeom prst="rect">
            <a:avLst/>
          </a:prstGeom>
        </p:spPr>
        <p:txBody>
          <a:bodyPr/>
          <a:lstStyle/>
          <a:p>
            <a:pPr algn="ctr">
              <a:defRPr/>
            </a:pPr>
            <a:r>
              <a:rPr kumimoji="0" lang="en-US" altLang="zh-TW" sz="4000" dirty="0">
                <a:solidFill>
                  <a:srgbClr val="C00000"/>
                </a:solidFill>
                <a:latin typeface="+mj-lt"/>
                <a:ea typeface="+mj-ea"/>
                <a:cs typeface="+mj-cs"/>
              </a:rPr>
              <a:t>Key Scientific Discoveries since 1900</a:t>
            </a:r>
            <a:r>
              <a:rPr kumimoji="0" lang="en-US" altLang="zh-TW" sz="2000" dirty="0">
                <a:solidFill>
                  <a:srgbClr val="C00000"/>
                </a:solidFill>
                <a:latin typeface="+mj-lt"/>
                <a:ea typeface="+mj-ea"/>
                <a:cs typeface="+mj-cs"/>
              </a:rPr>
              <a:t> continued  </a:t>
            </a:r>
            <a:endParaRPr kumimoji="0" lang="zh-TW" altLang="zh-TW" sz="2000" dirty="0">
              <a:solidFill>
                <a:srgbClr val="C00000"/>
              </a:solidFill>
              <a:latin typeface="+mj-lt"/>
              <a:ea typeface="+mj-ea"/>
              <a:cs typeface="+mj-cs"/>
            </a:endParaRPr>
          </a:p>
        </p:txBody>
      </p:sp>
      <p:sp>
        <p:nvSpPr>
          <p:cNvPr id="19460" name="矩形 5"/>
          <p:cNvSpPr>
            <a:spLocks noChangeArrowheads="1"/>
          </p:cNvSpPr>
          <p:nvPr/>
        </p:nvSpPr>
        <p:spPr bwMode="auto">
          <a:xfrm>
            <a:off x="107950" y="808038"/>
            <a:ext cx="9001125"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1200" b="1" dirty="0"/>
              <a:t>1948 – </a:t>
            </a:r>
            <a:r>
              <a:rPr lang="en-US" altLang="zh-TW" sz="1200" b="1" dirty="0">
                <a:hlinkClick r:id="rId2" action="ppaction://hlinkfile" tooltip="Claude Elwood Shannon"/>
              </a:rPr>
              <a:t>Claude Elwood Shannon</a:t>
            </a:r>
            <a:r>
              <a:rPr lang="en-US" altLang="zh-TW" sz="1200" b="1" dirty="0"/>
              <a:t>: 'A mathematical theory of communication' a seminal paper in </a:t>
            </a:r>
            <a:r>
              <a:rPr lang="en-US" altLang="zh-TW" sz="1200" b="1" dirty="0">
                <a:hlinkClick r:id="rId3" action="ppaction://hlinkfile" tooltip="Information theory"/>
              </a:rPr>
              <a:t>Information theory</a:t>
            </a:r>
            <a:r>
              <a:rPr lang="en-US" altLang="zh-TW" sz="1200" b="1" dirty="0"/>
              <a:t>.</a:t>
            </a:r>
          </a:p>
          <a:p>
            <a:r>
              <a:rPr lang="en-US" altLang="zh-TW" sz="1200" b="1" dirty="0">
                <a:solidFill>
                  <a:srgbClr val="C00000"/>
                </a:solidFill>
              </a:rPr>
              <a:t>1948 </a:t>
            </a:r>
            <a:r>
              <a:rPr lang="en-US" altLang="zh-TW" sz="1200" b="1" dirty="0"/>
              <a:t>– </a:t>
            </a:r>
            <a:r>
              <a:rPr lang="en-US" altLang="zh-TW" sz="1200" b="1" dirty="0">
                <a:hlinkClick r:id="rId4" action="ppaction://hlinkfile" tooltip="Richard Feynman"/>
              </a:rPr>
              <a:t>Richard Feynman</a:t>
            </a:r>
            <a:r>
              <a:rPr lang="en-US" altLang="zh-TW" sz="1200" b="1" dirty="0"/>
              <a:t>, </a:t>
            </a:r>
            <a:r>
              <a:rPr lang="en-US" altLang="zh-TW" sz="1200" b="1" dirty="0">
                <a:hlinkClick r:id="rId5" action="ppaction://hlinkfile" tooltip="Julian Schwinger"/>
              </a:rPr>
              <a:t>Julian Schwinger</a:t>
            </a:r>
            <a:r>
              <a:rPr lang="en-US" altLang="zh-TW" sz="1200" b="1" dirty="0"/>
              <a:t>, </a:t>
            </a:r>
            <a:r>
              <a:rPr lang="en-US" altLang="zh-TW" sz="1200" b="1" dirty="0">
                <a:hlinkClick r:id="rId6" action="ppaction://hlinkfile" tooltip="Sin-Itiro Tomonaga"/>
              </a:rPr>
              <a:t>Sin-</a:t>
            </a:r>
            <a:r>
              <a:rPr lang="en-US" altLang="zh-TW" sz="1200" b="1" dirty="0" err="1">
                <a:hlinkClick r:id="rId6" action="ppaction://hlinkfile" tooltip="Sin-Itiro Tomonaga"/>
              </a:rPr>
              <a:t>Itiro</a:t>
            </a:r>
            <a:r>
              <a:rPr lang="en-US" altLang="zh-TW" sz="1200" b="1" dirty="0">
                <a:hlinkClick r:id="rId6" action="ppaction://hlinkfile" tooltip="Sin-Itiro Tomonaga"/>
              </a:rPr>
              <a:t> </a:t>
            </a:r>
            <a:r>
              <a:rPr lang="en-US" altLang="zh-TW" sz="1200" b="1" dirty="0" err="1">
                <a:hlinkClick r:id="rId6" action="ppaction://hlinkfile" tooltip="Sin-Itiro Tomonaga"/>
              </a:rPr>
              <a:t>Tomonaga</a:t>
            </a:r>
            <a:r>
              <a:rPr lang="en-US" altLang="zh-TW" sz="1200" b="1" dirty="0"/>
              <a:t> and </a:t>
            </a:r>
            <a:r>
              <a:rPr lang="en-US" altLang="zh-TW" sz="1200" b="1" dirty="0">
                <a:hlinkClick r:id="rId7" action="ppaction://hlinkfile" tooltip="Freeman Dyson"/>
              </a:rPr>
              <a:t>Freeman Dyson</a:t>
            </a:r>
            <a:r>
              <a:rPr lang="en-US" altLang="zh-TW" sz="1200" b="1" dirty="0"/>
              <a:t>: </a:t>
            </a:r>
            <a:r>
              <a:rPr lang="en-US" altLang="zh-TW" sz="1200" b="1" dirty="0">
                <a:hlinkClick r:id="rId8" action="ppaction://hlinkfile" tooltip="Quantum electrodynamics"/>
              </a:rPr>
              <a:t>Quantum </a:t>
            </a:r>
            <a:r>
              <a:rPr lang="en-US" altLang="zh-TW" sz="1200" b="1" dirty="0" smtClean="0">
                <a:hlinkClick r:id="rId8" action="ppaction://hlinkfile" tooltip="Quantum electrodynamics"/>
              </a:rPr>
              <a:t>electrodynamics</a:t>
            </a:r>
            <a:r>
              <a:rPr lang="zh-TW" altLang="en-US" sz="1200" b="1" dirty="0" smtClean="0"/>
              <a:t> </a:t>
            </a:r>
            <a:r>
              <a:rPr lang="zh-TW" altLang="en-US" sz="1200" b="1" dirty="0" smtClean="0">
                <a:solidFill>
                  <a:srgbClr val="C00000"/>
                </a:solidFill>
              </a:rPr>
              <a:t>量子</a:t>
            </a:r>
            <a:r>
              <a:rPr lang="zh-TW" altLang="zh-TW" sz="1200" b="1" dirty="0" smtClean="0">
                <a:solidFill>
                  <a:srgbClr val="C00000"/>
                </a:solidFill>
              </a:rPr>
              <a:t>電動</a:t>
            </a:r>
            <a:r>
              <a:rPr lang="zh-TW" altLang="zh-TW" sz="1200" b="1" dirty="0">
                <a:solidFill>
                  <a:srgbClr val="C00000"/>
                </a:solidFill>
              </a:rPr>
              <a:t>力學</a:t>
            </a:r>
            <a:endParaRPr lang="en-US" altLang="zh-TW" sz="1200" b="1" dirty="0">
              <a:solidFill>
                <a:srgbClr val="C00000"/>
              </a:solidFill>
            </a:endParaRPr>
          </a:p>
          <a:p>
            <a:r>
              <a:rPr lang="en-US" altLang="zh-TW" sz="1200" b="1" dirty="0">
                <a:solidFill>
                  <a:srgbClr val="FF99FF"/>
                </a:solidFill>
              </a:rPr>
              <a:t>1951 </a:t>
            </a:r>
            <a:r>
              <a:rPr lang="en-US" altLang="zh-TW" sz="1200" b="1" dirty="0"/>
              <a:t>– </a:t>
            </a:r>
            <a:r>
              <a:rPr lang="en-US" altLang="zh-TW" sz="1200" b="1" dirty="0">
                <a:hlinkClick r:id="rId9" action="ppaction://hlinkfile" tooltip="George Otto Gey"/>
              </a:rPr>
              <a:t>George Otto </a:t>
            </a:r>
            <a:r>
              <a:rPr lang="en-US" altLang="zh-TW" sz="1200" b="1" dirty="0" err="1">
                <a:hlinkClick r:id="rId9" action="ppaction://hlinkfile" tooltip="George Otto Gey"/>
              </a:rPr>
              <a:t>Gey</a:t>
            </a:r>
            <a:r>
              <a:rPr lang="en-US" altLang="zh-TW" sz="1200" b="1" dirty="0"/>
              <a:t> propagates first cancer cell line, </a:t>
            </a:r>
            <a:r>
              <a:rPr lang="en-US" altLang="zh-TW" sz="1200" b="1" dirty="0" err="1">
                <a:hlinkClick r:id="rId10" action="ppaction://hlinkfile" tooltip="HeLa"/>
              </a:rPr>
              <a:t>HeLa</a:t>
            </a:r>
            <a:endParaRPr lang="en-US" altLang="zh-TW" sz="1200" b="1" dirty="0"/>
          </a:p>
          <a:p>
            <a:r>
              <a:rPr lang="en-US" altLang="zh-TW" sz="1200" b="1" dirty="0">
                <a:solidFill>
                  <a:srgbClr val="FF99FF"/>
                </a:solidFill>
              </a:rPr>
              <a:t>1952 </a:t>
            </a:r>
            <a:r>
              <a:rPr lang="en-US" altLang="zh-TW" sz="1200" b="1" dirty="0"/>
              <a:t>– </a:t>
            </a:r>
            <a:r>
              <a:rPr lang="en-US" altLang="zh-TW" sz="1200" b="1" dirty="0">
                <a:hlinkClick r:id="rId11" action="ppaction://hlinkfile" tooltip="Jonas Salk"/>
              </a:rPr>
              <a:t>Jonas Salk</a:t>
            </a:r>
            <a:r>
              <a:rPr lang="en-US" altLang="zh-TW" sz="1200" b="1" dirty="0"/>
              <a:t>: developed and tested first </a:t>
            </a:r>
            <a:r>
              <a:rPr lang="en-US" altLang="zh-TW" sz="1200" b="1" dirty="0">
                <a:hlinkClick r:id="rId12" action="ppaction://hlinkfile" tooltip="Polio vaccine"/>
              </a:rPr>
              <a:t>polio vaccine</a:t>
            </a:r>
            <a:endParaRPr lang="en-US" altLang="zh-TW" sz="1200" b="1" dirty="0"/>
          </a:p>
          <a:p>
            <a:r>
              <a:rPr lang="en-US" altLang="zh-TW" sz="1200" b="1" dirty="0">
                <a:solidFill>
                  <a:srgbClr val="FF99FF"/>
                </a:solidFill>
              </a:rPr>
              <a:t>1953</a:t>
            </a:r>
            <a:r>
              <a:rPr lang="en-US" altLang="zh-TW" sz="1200" b="1" dirty="0"/>
              <a:t> – </a:t>
            </a:r>
            <a:r>
              <a:rPr lang="en-US" altLang="zh-TW" sz="1200" b="1" dirty="0">
                <a:hlinkClick r:id="rId13" action="ppaction://hlinkfile" tooltip="Francis Crick"/>
              </a:rPr>
              <a:t>Crick</a:t>
            </a:r>
            <a:r>
              <a:rPr lang="en-US" altLang="zh-TW" sz="1200" b="1" dirty="0"/>
              <a:t> and </a:t>
            </a:r>
            <a:r>
              <a:rPr lang="en-US" altLang="zh-TW" sz="1200" b="1" dirty="0">
                <a:hlinkClick r:id="rId14" action="ppaction://hlinkfile" tooltip="James D. Watson"/>
              </a:rPr>
              <a:t>Watson</a:t>
            </a:r>
            <a:r>
              <a:rPr lang="en-US" altLang="zh-TW" sz="1200" b="1" dirty="0"/>
              <a:t>: helical structure of </a:t>
            </a:r>
            <a:r>
              <a:rPr lang="en-US" altLang="zh-TW" sz="1200" b="1" dirty="0">
                <a:hlinkClick r:id="rId15" action="ppaction://hlinkfile" tooltip="DNA"/>
              </a:rPr>
              <a:t>DNA</a:t>
            </a:r>
            <a:r>
              <a:rPr lang="en-US" altLang="zh-TW" sz="1200" b="1" dirty="0"/>
              <a:t>, basis for </a:t>
            </a:r>
            <a:r>
              <a:rPr lang="en-US" altLang="zh-TW" sz="1200" b="1" dirty="0">
                <a:hlinkClick r:id="rId16" action="ppaction://hlinkfile" tooltip="Molecular biology"/>
              </a:rPr>
              <a:t>molecular biology</a:t>
            </a:r>
            <a:endParaRPr lang="en-US" altLang="zh-TW" sz="1200" b="1" dirty="0"/>
          </a:p>
          <a:p>
            <a:r>
              <a:rPr lang="en-US" altLang="zh-TW" sz="1200" b="1" dirty="0"/>
              <a:t>1963 – </a:t>
            </a:r>
            <a:r>
              <a:rPr lang="en-US" altLang="zh-TW" sz="1200" b="1" dirty="0">
                <a:hlinkClick r:id="rId17" action="ppaction://hlinkfile" tooltip="Lawrence Morley"/>
              </a:rPr>
              <a:t>Lawrence Morley</a:t>
            </a:r>
            <a:r>
              <a:rPr lang="en-US" altLang="zh-TW" sz="1200" b="1" dirty="0"/>
              <a:t>, </a:t>
            </a:r>
            <a:r>
              <a:rPr lang="en-US" altLang="zh-TW" sz="1200" b="1" dirty="0">
                <a:hlinkClick r:id="rId18" action="ppaction://hlinkfile" tooltip="Fred Vine"/>
              </a:rPr>
              <a:t>Fred Vine</a:t>
            </a:r>
            <a:r>
              <a:rPr lang="en-US" altLang="zh-TW" sz="1200" b="1" dirty="0"/>
              <a:t>, and </a:t>
            </a:r>
            <a:r>
              <a:rPr lang="en-US" altLang="zh-TW" sz="1200" b="1" dirty="0">
                <a:hlinkClick r:id="rId19" action="ppaction://hlinkfile" tooltip="Drummond Matthews"/>
              </a:rPr>
              <a:t>Drummond Matthews</a:t>
            </a:r>
            <a:r>
              <a:rPr lang="en-US" altLang="zh-TW" sz="1200" b="1" dirty="0"/>
              <a:t>: </a:t>
            </a:r>
            <a:r>
              <a:rPr lang="en-US" altLang="zh-TW" sz="1200" b="1" dirty="0" err="1"/>
              <a:t>Paleomagnetic</a:t>
            </a:r>
            <a:r>
              <a:rPr lang="en-US" altLang="zh-TW" sz="1200" b="1" dirty="0"/>
              <a:t> stripes in ocean crust as evidence of </a:t>
            </a:r>
            <a:r>
              <a:rPr lang="en-US" altLang="zh-TW" sz="1200" b="1" dirty="0">
                <a:hlinkClick r:id="rId20" action="ppaction://hlinkfile" tooltip="Plate tectonics"/>
              </a:rPr>
              <a:t>plate tectonics</a:t>
            </a:r>
            <a:r>
              <a:rPr lang="en-US" altLang="zh-TW" sz="1200" b="1" dirty="0"/>
              <a:t> (</a:t>
            </a:r>
            <a:r>
              <a:rPr lang="en-US" altLang="zh-TW" sz="1200" b="1" dirty="0">
                <a:hlinkClick r:id="rId21" action="ppaction://hlinkfile" tooltip="Vine-Matthews-Morley hypothesis"/>
              </a:rPr>
              <a:t>Vine-Matthews-Morley hypothesis</a:t>
            </a:r>
            <a:r>
              <a:rPr lang="en-US" altLang="zh-TW" sz="1200" b="1" dirty="0"/>
              <a:t>).</a:t>
            </a:r>
          </a:p>
          <a:p>
            <a:r>
              <a:rPr lang="en-US" altLang="zh-TW" sz="1200" b="1" dirty="0"/>
              <a:t>1964 – </a:t>
            </a:r>
            <a:r>
              <a:rPr lang="en-US" altLang="zh-TW" sz="1200" b="1" dirty="0">
                <a:hlinkClick r:id="rId22" action="ppaction://hlinkfile" tooltip="Murray Gell-Mann"/>
              </a:rPr>
              <a:t>Murray Gell-Mann</a:t>
            </a:r>
            <a:r>
              <a:rPr lang="en-US" altLang="zh-TW" sz="1200" b="1" dirty="0"/>
              <a:t> and </a:t>
            </a:r>
            <a:r>
              <a:rPr lang="en-US" altLang="zh-TW" sz="1200" b="1" dirty="0">
                <a:hlinkClick r:id="rId23" action="ppaction://hlinkfile" tooltip="George Zweig"/>
              </a:rPr>
              <a:t>George Zweig</a:t>
            </a:r>
            <a:r>
              <a:rPr lang="en-US" altLang="zh-TW" sz="1200" b="1" dirty="0"/>
              <a:t>: postulate </a:t>
            </a:r>
            <a:r>
              <a:rPr lang="en-US" altLang="zh-TW" sz="1200" b="1" dirty="0">
                <a:hlinkClick r:id="rId24" action="ppaction://hlinkfile" tooltip="Quarks"/>
              </a:rPr>
              <a:t>quarks</a:t>
            </a:r>
            <a:r>
              <a:rPr lang="en-US" altLang="zh-TW" sz="1200" b="1" dirty="0"/>
              <a:t> leading to the </a:t>
            </a:r>
            <a:r>
              <a:rPr lang="en-US" altLang="zh-TW" sz="1200" b="1" dirty="0">
                <a:hlinkClick r:id="rId25" action="ppaction://hlinkfile" tooltip="Standard model"/>
              </a:rPr>
              <a:t>standard model</a:t>
            </a:r>
            <a:endParaRPr lang="en-US" altLang="zh-TW" sz="1200" b="1" dirty="0"/>
          </a:p>
          <a:p>
            <a:r>
              <a:rPr lang="en-US" altLang="zh-TW" sz="1200" b="1" dirty="0"/>
              <a:t>1964 – </a:t>
            </a:r>
            <a:r>
              <a:rPr lang="en-US" altLang="zh-TW" sz="1200" b="1" dirty="0">
                <a:hlinkClick r:id="rId26" action="ppaction://hlinkfile" tooltip="Arno Penzias"/>
              </a:rPr>
              <a:t>Arno Penzias</a:t>
            </a:r>
            <a:r>
              <a:rPr lang="en-US" altLang="zh-TW" sz="1200" b="1" dirty="0"/>
              <a:t> and </a:t>
            </a:r>
            <a:r>
              <a:rPr lang="en-US" altLang="zh-TW" sz="1200" b="1" dirty="0">
                <a:hlinkClick r:id="rId27" action="ppaction://hlinkfile" tooltip="Robert Woodrow Wilson"/>
              </a:rPr>
              <a:t>Robert Woodrow Wilson</a:t>
            </a:r>
            <a:r>
              <a:rPr lang="en-US" altLang="zh-TW" sz="1200" b="1" dirty="0"/>
              <a:t>: detection of </a:t>
            </a:r>
            <a:r>
              <a:rPr lang="en-US" altLang="zh-TW" sz="1200" b="1" dirty="0">
                <a:hlinkClick r:id="rId28" action="ppaction://hlinkfile" tooltip="Cosmic microwave background radiation"/>
              </a:rPr>
              <a:t>CMBR</a:t>
            </a:r>
            <a:r>
              <a:rPr lang="en-US" altLang="zh-TW" sz="1200" b="1" dirty="0"/>
              <a:t> providing experimental evidence for the </a:t>
            </a:r>
            <a:r>
              <a:rPr lang="en-US" altLang="zh-TW" sz="1200" b="1" dirty="0">
                <a:hlinkClick r:id="rId29" action="ppaction://hlinkfile" tooltip="Big Bang"/>
              </a:rPr>
              <a:t>Big Bang</a:t>
            </a:r>
            <a:endParaRPr lang="en-US" altLang="zh-TW" sz="1200" b="1" dirty="0"/>
          </a:p>
          <a:p>
            <a:r>
              <a:rPr lang="en-US" altLang="zh-TW" sz="1200" b="1" dirty="0">
                <a:solidFill>
                  <a:srgbClr val="FF99FF"/>
                </a:solidFill>
              </a:rPr>
              <a:t>1965 </a:t>
            </a:r>
            <a:r>
              <a:rPr lang="en-US" altLang="zh-TW" sz="1200" b="1" dirty="0"/>
              <a:t>– </a:t>
            </a:r>
            <a:r>
              <a:rPr lang="en-US" altLang="zh-TW" sz="1200" b="1" dirty="0">
                <a:hlinkClick r:id="rId30" action="ppaction://hlinkfile" tooltip="Leonard Hayflick"/>
              </a:rPr>
              <a:t>Leonard </a:t>
            </a:r>
            <a:r>
              <a:rPr lang="en-US" altLang="zh-TW" sz="1200" b="1" dirty="0" err="1">
                <a:hlinkClick r:id="rId30" action="ppaction://hlinkfile" tooltip="Leonard Hayflick"/>
              </a:rPr>
              <a:t>Hayflick</a:t>
            </a:r>
            <a:r>
              <a:rPr lang="en-US" altLang="zh-TW" sz="1200" b="1" dirty="0"/>
              <a:t>: normal cells divide only a certain number of times: the </a:t>
            </a:r>
            <a:r>
              <a:rPr lang="en-US" altLang="zh-TW" sz="1200" b="1" dirty="0" err="1">
                <a:hlinkClick r:id="rId31" action="ppaction://hlinkfile" tooltip="Hayflick limit"/>
              </a:rPr>
              <a:t>Hayflick</a:t>
            </a:r>
            <a:r>
              <a:rPr lang="en-US" altLang="zh-TW" sz="1200" b="1" dirty="0">
                <a:hlinkClick r:id="rId31" action="ppaction://hlinkfile" tooltip="Hayflick limit"/>
              </a:rPr>
              <a:t> limit</a:t>
            </a:r>
            <a:endParaRPr lang="en-US" altLang="zh-TW" sz="1200" b="1" dirty="0"/>
          </a:p>
          <a:p>
            <a:r>
              <a:rPr lang="en-US" altLang="zh-TW" sz="1200" b="1" dirty="0"/>
              <a:t>1967 – </a:t>
            </a:r>
            <a:r>
              <a:rPr lang="en-US" altLang="zh-TW" sz="1200" b="1" dirty="0">
                <a:hlinkClick r:id="rId32" action="ppaction://hlinkfile" tooltip="Jocelyn Bell Burnell"/>
              </a:rPr>
              <a:t>Jocelyn Bell </a:t>
            </a:r>
            <a:r>
              <a:rPr lang="en-US" altLang="zh-TW" sz="1200" b="1" dirty="0" err="1">
                <a:hlinkClick r:id="rId32" action="ppaction://hlinkfile" tooltip="Jocelyn Bell Burnell"/>
              </a:rPr>
              <a:t>Burnell</a:t>
            </a:r>
            <a:r>
              <a:rPr lang="en-US" altLang="zh-TW" sz="1200" b="1" dirty="0"/>
              <a:t> and </a:t>
            </a:r>
            <a:r>
              <a:rPr lang="en-US" altLang="zh-TW" sz="1200" b="1" dirty="0">
                <a:hlinkClick r:id="rId33" action="ppaction://hlinkfile" tooltip="Antony Hewish"/>
              </a:rPr>
              <a:t>Antony Hewish</a:t>
            </a:r>
            <a:r>
              <a:rPr lang="en-US" altLang="zh-TW" sz="1200" b="1" dirty="0"/>
              <a:t> discover first </a:t>
            </a:r>
            <a:r>
              <a:rPr lang="en-US" altLang="zh-TW" sz="1200" b="1" dirty="0">
                <a:hlinkClick r:id="rId34" action="ppaction://hlinkfile" tooltip="Pulsar"/>
              </a:rPr>
              <a:t>pulsar</a:t>
            </a:r>
            <a:endParaRPr lang="en-US" altLang="zh-TW" sz="1200" b="1" dirty="0"/>
          </a:p>
          <a:p>
            <a:r>
              <a:rPr lang="en-US" altLang="zh-TW" sz="1200" b="1" dirty="0">
                <a:solidFill>
                  <a:srgbClr val="FF99FF"/>
                </a:solidFill>
              </a:rPr>
              <a:t>1984</a:t>
            </a:r>
            <a:r>
              <a:rPr lang="en-US" altLang="zh-TW" sz="1200" b="1" dirty="0"/>
              <a:t> – </a:t>
            </a:r>
            <a:r>
              <a:rPr lang="en-US" altLang="zh-TW" sz="1200" b="1" dirty="0" err="1">
                <a:hlinkClick r:id="rId35" action="ppaction://hlinkfile" tooltip="Kary Mullis"/>
              </a:rPr>
              <a:t>Kary</a:t>
            </a:r>
            <a:r>
              <a:rPr lang="en-US" altLang="zh-TW" sz="1200" b="1" dirty="0">
                <a:hlinkClick r:id="rId35" action="ppaction://hlinkfile" tooltip="Kary Mullis"/>
              </a:rPr>
              <a:t> Mullis</a:t>
            </a:r>
            <a:r>
              <a:rPr lang="en-US" altLang="zh-TW" sz="1200" b="1" dirty="0"/>
              <a:t> invents the </a:t>
            </a:r>
            <a:r>
              <a:rPr lang="en-US" altLang="zh-TW" sz="1200" b="1" dirty="0">
                <a:hlinkClick r:id="rId36" action="ppaction://hlinkfile" tooltip="Polymerase chain reaction"/>
              </a:rPr>
              <a:t>polymerase chain reaction</a:t>
            </a:r>
            <a:r>
              <a:rPr lang="en-US" altLang="zh-TW" sz="1200" b="1" dirty="0"/>
              <a:t>, a key discovery in </a:t>
            </a:r>
            <a:r>
              <a:rPr lang="en-US" altLang="zh-TW" sz="1200" b="1" dirty="0">
                <a:hlinkClick r:id="rId16" action="ppaction://hlinkfile" tooltip="Molecular biology"/>
              </a:rPr>
              <a:t>molecular biology</a:t>
            </a:r>
            <a:r>
              <a:rPr lang="en-US" altLang="zh-TW" sz="1200" b="1" dirty="0"/>
              <a:t>.</a:t>
            </a:r>
          </a:p>
          <a:p>
            <a:r>
              <a:rPr lang="en-US" altLang="zh-TW" sz="1200" b="1" dirty="0"/>
              <a:t>1986 – </a:t>
            </a:r>
            <a:r>
              <a:rPr lang="en-US" altLang="zh-TW" sz="1200" b="1" dirty="0">
                <a:hlinkClick r:id="rId37" action="ppaction://hlinkfile" tooltip="Karl Alexander Müller"/>
              </a:rPr>
              <a:t>Karl Müller</a:t>
            </a:r>
            <a:r>
              <a:rPr lang="en-US" altLang="zh-TW" sz="1200" b="1" dirty="0"/>
              <a:t> and </a:t>
            </a:r>
            <a:r>
              <a:rPr lang="en-US" altLang="zh-TW" sz="1200" b="1" dirty="0">
                <a:hlinkClick r:id="rId38" action="ppaction://hlinkfile" tooltip="Johannes Bednorz"/>
              </a:rPr>
              <a:t>Johannes Bednorz</a:t>
            </a:r>
            <a:r>
              <a:rPr lang="en-US" altLang="zh-TW" sz="1200" b="1" dirty="0"/>
              <a:t>: Discovery of </a:t>
            </a:r>
            <a:r>
              <a:rPr lang="en-US" altLang="zh-TW" sz="1200" b="1" dirty="0">
                <a:hlinkClick r:id="rId39" action="ppaction://hlinkfile" tooltip="High-temperature superconductivity"/>
              </a:rPr>
              <a:t>High-temperature superconductivity</a:t>
            </a:r>
            <a:endParaRPr lang="en-US" altLang="zh-TW" sz="1200" b="1" dirty="0"/>
          </a:p>
          <a:p>
            <a:r>
              <a:rPr lang="en-US" altLang="zh-TW" sz="1200" b="1" dirty="0"/>
              <a:t>1994 - </a:t>
            </a:r>
            <a:r>
              <a:rPr lang="en-US" altLang="zh-TW" sz="1200" b="1" dirty="0">
                <a:hlinkClick r:id="rId40" action="ppaction://hlinkfile" tooltip="Andrew Wiles"/>
              </a:rPr>
              <a:t>Andrew Wiles</a:t>
            </a:r>
            <a:r>
              <a:rPr lang="en-US" altLang="zh-TW" sz="1200" b="1" dirty="0"/>
              <a:t> proves </a:t>
            </a:r>
            <a:r>
              <a:rPr lang="en-US" altLang="zh-TW" sz="1200" b="1" dirty="0" err="1">
                <a:hlinkClick r:id="rId41" action="ppaction://hlinkfile" tooltip="Fermats Last Theorem"/>
              </a:rPr>
              <a:t>Fermats</a:t>
            </a:r>
            <a:r>
              <a:rPr lang="en-US" altLang="zh-TW" sz="1200" b="1" dirty="0">
                <a:hlinkClick r:id="rId41" action="ppaction://hlinkfile" tooltip="Fermats Last Theorem"/>
              </a:rPr>
              <a:t> Last Theorem</a:t>
            </a:r>
            <a:endParaRPr lang="en-US" altLang="zh-TW" sz="1200" b="1" dirty="0"/>
          </a:p>
          <a:p>
            <a:r>
              <a:rPr lang="en-US" altLang="zh-TW" sz="1200" b="1" dirty="0"/>
              <a:t>1995 – </a:t>
            </a:r>
            <a:r>
              <a:rPr lang="en-US" altLang="zh-TW" sz="1200" b="1" dirty="0">
                <a:hlinkClick r:id="rId42" action="ppaction://hlinkfile" tooltip="Michel Mayor"/>
              </a:rPr>
              <a:t>Michel Mayor</a:t>
            </a:r>
            <a:r>
              <a:rPr lang="en-US" altLang="zh-TW" sz="1200" b="1" dirty="0"/>
              <a:t> and </a:t>
            </a:r>
            <a:r>
              <a:rPr lang="en-US" altLang="zh-TW" sz="1200" b="1" dirty="0">
                <a:hlinkClick r:id="rId43" action="ppaction://hlinkfile" tooltip="Didier Queloz"/>
              </a:rPr>
              <a:t>Didier </a:t>
            </a:r>
            <a:r>
              <a:rPr lang="en-US" altLang="zh-TW" sz="1200" b="1" dirty="0" err="1">
                <a:hlinkClick r:id="rId43" action="ppaction://hlinkfile" tooltip="Didier Queloz"/>
              </a:rPr>
              <a:t>Queloz</a:t>
            </a:r>
            <a:r>
              <a:rPr lang="en-US" altLang="zh-TW" sz="1200" b="1" dirty="0"/>
              <a:t> definitively observe the first </a:t>
            </a:r>
            <a:r>
              <a:rPr lang="en-US" altLang="zh-TW" sz="1200" b="1" dirty="0" err="1">
                <a:hlinkClick r:id="rId44" action="ppaction://hlinkfile" tooltip="Extrasolar planet"/>
              </a:rPr>
              <a:t>extrasolar</a:t>
            </a:r>
            <a:r>
              <a:rPr lang="en-US" altLang="zh-TW" sz="1200" b="1" dirty="0">
                <a:hlinkClick r:id="rId44" action="ppaction://hlinkfile" tooltip="Extrasolar planet"/>
              </a:rPr>
              <a:t> planet</a:t>
            </a:r>
            <a:r>
              <a:rPr lang="en-US" altLang="zh-TW" sz="1200" b="1" dirty="0"/>
              <a:t> around a </a:t>
            </a:r>
            <a:r>
              <a:rPr lang="en-US" altLang="zh-TW" sz="1200" b="1" dirty="0">
                <a:hlinkClick r:id="rId45" action="ppaction://hlinkfile" tooltip="Main sequence star"/>
              </a:rPr>
              <a:t>main sequence star</a:t>
            </a:r>
            <a:endParaRPr lang="en-US" altLang="zh-TW" sz="1200" b="1" dirty="0"/>
          </a:p>
          <a:p>
            <a:r>
              <a:rPr lang="en-US" altLang="zh-TW" sz="1200" b="1" dirty="0"/>
              <a:t>1995 - </a:t>
            </a:r>
            <a:r>
              <a:rPr lang="en-US" altLang="zh-TW" sz="1200" b="1" dirty="0">
                <a:hlinkClick r:id="rId46" action="ppaction://hlinkfile" tooltip="Eric Cornell"/>
              </a:rPr>
              <a:t>Eric Cornell</a:t>
            </a:r>
            <a:r>
              <a:rPr lang="en-US" altLang="zh-TW" sz="1200" b="1" dirty="0"/>
              <a:t>, </a:t>
            </a:r>
            <a:r>
              <a:rPr lang="en-US" altLang="zh-TW" sz="1200" b="1" dirty="0">
                <a:hlinkClick r:id="rId47" action="ppaction://hlinkfile" tooltip="Carl Wieman"/>
              </a:rPr>
              <a:t>Carl </a:t>
            </a:r>
            <a:r>
              <a:rPr lang="en-US" altLang="zh-TW" sz="1200" b="1" dirty="0" err="1">
                <a:hlinkClick r:id="rId47" action="ppaction://hlinkfile" tooltip="Carl Wieman"/>
              </a:rPr>
              <a:t>Wieman</a:t>
            </a:r>
            <a:r>
              <a:rPr lang="en-US" altLang="zh-TW" sz="1200" b="1" dirty="0"/>
              <a:t> and </a:t>
            </a:r>
            <a:r>
              <a:rPr lang="en-US" altLang="zh-TW" sz="1200" b="1" dirty="0">
                <a:hlinkClick r:id="rId48" action="ppaction://hlinkfile" tooltip="Wolfgang Ketterle"/>
              </a:rPr>
              <a:t>Wolfgang </a:t>
            </a:r>
            <a:r>
              <a:rPr lang="en-US" altLang="zh-TW" sz="1200" b="1" dirty="0" err="1">
                <a:hlinkClick r:id="rId48" action="ppaction://hlinkfile" tooltip="Wolfgang Ketterle"/>
              </a:rPr>
              <a:t>Ketterle</a:t>
            </a:r>
            <a:r>
              <a:rPr lang="en-US" altLang="zh-TW" sz="1200" b="1" dirty="0"/>
              <a:t> attained the first Bose-Einstein Condensate with atomic gases, so called fifth state of matter at extremely low temperature.</a:t>
            </a:r>
          </a:p>
          <a:p>
            <a:r>
              <a:rPr lang="en-US" altLang="zh-TW" sz="1200" b="1" dirty="0">
                <a:solidFill>
                  <a:srgbClr val="FF99FF"/>
                </a:solidFill>
              </a:rPr>
              <a:t>1997</a:t>
            </a:r>
            <a:r>
              <a:rPr lang="en-US" altLang="zh-TW" sz="1200" b="1" dirty="0"/>
              <a:t> – </a:t>
            </a:r>
            <a:r>
              <a:rPr lang="en-US" altLang="zh-TW" sz="1200" b="1" dirty="0" err="1">
                <a:hlinkClick r:id="rId49" action="ppaction://hlinkfile" tooltip="Roslin Institute"/>
              </a:rPr>
              <a:t>Roslin</a:t>
            </a:r>
            <a:r>
              <a:rPr lang="en-US" altLang="zh-TW" sz="1200" b="1" dirty="0">
                <a:hlinkClick r:id="rId49" action="ppaction://hlinkfile" tooltip="Roslin Institute"/>
              </a:rPr>
              <a:t> Institute</a:t>
            </a:r>
            <a:r>
              <a:rPr lang="en-US" altLang="zh-TW" sz="1200" b="1" dirty="0"/>
              <a:t>: </a:t>
            </a:r>
            <a:r>
              <a:rPr lang="en-US" altLang="zh-TW" sz="1200" b="1" dirty="0">
                <a:hlinkClick r:id="rId50" action="ppaction://hlinkfile" tooltip="Dolly the sheep"/>
              </a:rPr>
              <a:t>Dolly the sheep</a:t>
            </a:r>
            <a:r>
              <a:rPr lang="en-US" altLang="zh-TW" sz="1200" b="1" dirty="0"/>
              <a:t> was cloned.</a:t>
            </a:r>
          </a:p>
          <a:p>
            <a:r>
              <a:rPr lang="en-US" altLang="zh-TW" sz="1200" b="1" dirty="0"/>
              <a:t>1997 – </a:t>
            </a:r>
            <a:r>
              <a:rPr lang="en-US" altLang="zh-TW" sz="1200" b="1" dirty="0">
                <a:hlinkClick r:id="rId51" action="ppaction://hlinkfile" tooltip="Collider Detector at Fermilab"/>
              </a:rPr>
              <a:t>CDF</a:t>
            </a:r>
            <a:r>
              <a:rPr lang="en-US" altLang="zh-TW" sz="1200" b="1" dirty="0"/>
              <a:t> and </a:t>
            </a:r>
            <a:r>
              <a:rPr lang="en-US" altLang="zh-TW" sz="1200" b="1" dirty="0">
                <a:hlinkClick r:id="rId52" action="ppaction://hlinkfile" tooltip="D0 experiment"/>
              </a:rPr>
              <a:t>DØ</a:t>
            </a:r>
            <a:r>
              <a:rPr lang="en-US" altLang="zh-TW" sz="1200" b="1" dirty="0"/>
              <a:t> experiments at </a:t>
            </a:r>
            <a:r>
              <a:rPr lang="en-US" altLang="zh-TW" sz="1200" b="1" dirty="0" err="1">
                <a:hlinkClick r:id="rId53" action="ppaction://hlinkfile" tooltip="Fermilab"/>
              </a:rPr>
              <a:t>Fermilab</a:t>
            </a:r>
            <a:r>
              <a:rPr lang="en-US" altLang="zh-TW" sz="1200" b="1" dirty="0"/>
              <a:t>: </a:t>
            </a:r>
            <a:r>
              <a:rPr lang="en-US" altLang="zh-TW" sz="1200" b="1" dirty="0">
                <a:hlinkClick r:id="rId54" action="ppaction://hlinkfile" tooltip="Top quark"/>
              </a:rPr>
              <a:t>Top quark</a:t>
            </a:r>
            <a:r>
              <a:rPr lang="en-US" altLang="zh-TW" sz="1200" b="1" dirty="0"/>
              <a:t>.</a:t>
            </a:r>
          </a:p>
          <a:p>
            <a:r>
              <a:rPr lang="en-US" altLang="zh-TW" sz="1200" b="1" dirty="0"/>
              <a:t>1998 – </a:t>
            </a:r>
            <a:r>
              <a:rPr lang="en-US" altLang="zh-TW" sz="1200" b="1" dirty="0" err="1">
                <a:hlinkClick r:id="rId55" action="ppaction://hlinkfile" tooltip="Gerson Goldhaber"/>
              </a:rPr>
              <a:t>Gerson</a:t>
            </a:r>
            <a:r>
              <a:rPr lang="en-US" altLang="zh-TW" sz="1200" b="1" dirty="0">
                <a:hlinkClick r:id="rId55" action="ppaction://hlinkfile" tooltip="Gerson Goldhaber"/>
              </a:rPr>
              <a:t> </a:t>
            </a:r>
            <a:r>
              <a:rPr lang="en-US" altLang="zh-TW" sz="1200" b="1" dirty="0" err="1">
                <a:hlinkClick r:id="rId55" action="ppaction://hlinkfile" tooltip="Gerson Goldhaber"/>
              </a:rPr>
              <a:t>Goldhaber</a:t>
            </a:r>
            <a:r>
              <a:rPr lang="en-US" altLang="zh-TW" sz="1200" b="1" dirty="0"/>
              <a:t> and </a:t>
            </a:r>
            <a:r>
              <a:rPr lang="en-US" altLang="zh-TW" sz="1200" b="1" dirty="0">
                <a:hlinkClick r:id="rId56" action="ppaction://hlinkfile" tooltip="Saul Perlmutter"/>
              </a:rPr>
              <a:t>Saul </a:t>
            </a:r>
            <a:r>
              <a:rPr lang="en-US" altLang="zh-TW" sz="1200" b="1" dirty="0" err="1">
                <a:hlinkClick r:id="rId56" action="ppaction://hlinkfile" tooltip="Saul Perlmutter"/>
              </a:rPr>
              <a:t>Perlmutter</a:t>
            </a:r>
            <a:r>
              <a:rPr lang="en-US" altLang="zh-TW" sz="1200" b="1" dirty="0"/>
              <a:t> observed that </a:t>
            </a:r>
            <a:r>
              <a:rPr lang="en-US" altLang="zh-TW" sz="1200" b="1" dirty="0">
                <a:hlinkClick r:id="rId57" action="ppaction://hlinkfile" tooltip="Accelerating universe"/>
              </a:rPr>
              <a:t>the expansion of the universe is accelerating</a:t>
            </a:r>
            <a:r>
              <a:rPr lang="en-US" altLang="zh-TW" sz="1200" b="1" dirty="0"/>
              <a:t>.</a:t>
            </a:r>
          </a:p>
          <a:p>
            <a:r>
              <a:rPr lang="en-US" altLang="zh-TW" sz="1200" b="1" dirty="0"/>
              <a:t>21st century</a:t>
            </a:r>
          </a:p>
          <a:p>
            <a:r>
              <a:rPr lang="en-US" altLang="zh-TW" sz="1200" b="1" dirty="0">
                <a:solidFill>
                  <a:srgbClr val="FF99FF"/>
                </a:solidFill>
              </a:rPr>
              <a:t>2001</a:t>
            </a:r>
            <a:r>
              <a:rPr lang="en-US" altLang="zh-TW" sz="1200" b="1" dirty="0"/>
              <a:t> – The first draft of the </a:t>
            </a:r>
            <a:r>
              <a:rPr lang="en-US" altLang="zh-TW" sz="1200" b="1" dirty="0">
                <a:hlinkClick r:id="rId58" action="ppaction://hlinkfile" tooltip="Human genome"/>
              </a:rPr>
              <a:t>human genome</a:t>
            </a:r>
            <a:r>
              <a:rPr lang="en-US" altLang="zh-TW" sz="1200" b="1" dirty="0"/>
              <a:t> is completed.</a:t>
            </a:r>
          </a:p>
          <a:p>
            <a:r>
              <a:rPr lang="en-US" altLang="zh-TW" sz="1200" b="1" dirty="0"/>
              <a:t>2001 - Self Healing Materials by </a:t>
            </a:r>
            <a:r>
              <a:rPr lang="en-US" altLang="zh-TW" sz="1200" b="1" dirty="0" err="1"/>
              <a:t>Keneth</a:t>
            </a:r>
            <a:r>
              <a:rPr lang="en-US" altLang="zh-TW" sz="1200" b="1" dirty="0"/>
              <a:t> Matsumura.</a:t>
            </a:r>
          </a:p>
          <a:p>
            <a:r>
              <a:rPr lang="en-US" altLang="zh-TW" sz="1200" b="1" dirty="0">
                <a:solidFill>
                  <a:srgbClr val="FF99FF"/>
                </a:solidFill>
              </a:rPr>
              <a:t>2007</a:t>
            </a:r>
            <a:r>
              <a:rPr lang="en-US" altLang="zh-TW" sz="1200" b="1" dirty="0"/>
              <a:t> - James Thomson of the University of Wisconsin reported that they had reprogrammed regular skin cells to behave just like embryonic stem cells.</a:t>
            </a:r>
          </a:p>
          <a:p>
            <a:r>
              <a:rPr lang="en-US" altLang="zh-TW" sz="1200" b="1" dirty="0">
                <a:solidFill>
                  <a:srgbClr val="FF99FF"/>
                </a:solidFill>
              </a:rPr>
              <a:t>2010</a:t>
            </a:r>
            <a:r>
              <a:rPr lang="en-US" altLang="zh-TW" sz="1200" b="1" dirty="0"/>
              <a:t> – </a:t>
            </a:r>
            <a:r>
              <a:rPr lang="en-US" altLang="zh-TW" sz="1200" b="1" dirty="0">
                <a:hlinkClick r:id="rId59" action="ppaction://hlinkfile" tooltip="J. Craig Venter Institute"/>
              </a:rPr>
              <a:t>J. Craig Venter Institute</a:t>
            </a:r>
            <a:r>
              <a:rPr lang="en-US" altLang="zh-TW" sz="1200" b="1" dirty="0"/>
              <a:t> creates the first synthetic bacterial cell.</a:t>
            </a:r>
          </a:p>
          <a:p>
            <a:r>
              <a:rPr lang="en-US" altLang="zh-TW" sz="1200" b="1" dirty="0">
                <a:solidFill>
                  <a:srgbClr val="FF99FF"/>
                </a:solidFill>
              </a:rPr>
              <a:t>2010</a:t>
            </a:r>
            <a:r>
              <a:rPr lang="en-US" altLang="zh-TW" sz="1200" b="1" dirty="0"/>
              <a:t> - The Neanderthal Genome Project presented preliminary genetic evidence that interbreeding did likely take place and that a small but significant portion of Neanderthal admixture is present in modern non-African populations.</a:t>
            </a:r>
          </a:p>
          <a:p>
            <a:r>
              <a:rPr lang="en-US" altLang="zh-TW" sz="1200" b="1" dirty="0"/>
              <a:t>2012 - </a:t>
            </a:r>
            <a:r>
              <a:rPr lang="en-US" altLang="zh-TW" sz="1200" b="1" dirty="0">
                <a:hlinkClick r:id="rId60" action="ppaction://hlinkfile" tooltip="Higgs Boson"/>
              </a:rPr>
              <a:t>Higgs Boson</a:t>
            </a:r>
            <a:r>
              <a:rPr lang="en-US" altLang="zh-TW" sz="1200" b="1" dirty="0"/>
              <a:t> is discovered at </a:t>
            </a:r>
            <a:r>
              <a:rPr lang="en-US" altLang="zh-TW" sz="1200" b="1" dirty="0">
                <a:hlinkClick r:id="rId61" action="ppaction://hlinkfile" tooltip="CERN"/>
              </a:rPr>
              <a:t>CERN</a:t>
            </a:r>
            <a:r>
              <a:rPr lang="en-US" altLang="zh-TW" sz="1200" b="1" dirty="0"/>
              <a:t> (confirmed to 99.999% certainty)</a:t>
            </a:r>
          </a:p>
        </p:txBody>
      </p:sp>
      <p:sp>
        <p:nvSpPr>
          <p:cNvPr id="19461" name="文字方塊 3"/>
          <p:cNvSpPr txBox="1">
            <a:spLocks noChangeArrowheads="1"/>
          </p:cNvSpPr>
          <p:nvPr/>
        </p:nvSpPr>
        <p:spPr bwMode="auto">
          <a:xfrm>
            <a:off x="3779838" y="6519863"/>
            <a:ext cx="5040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r" eaLnBrk="1" hangingPunct="1"/>
            <a:r>
              <a:rPr lang="en-US" altLang="zh-TW" sz="1600" b="1"/>
              <a:t>Timeline of scientific discoveries, Wikipedia</a:t>
            </a:r>
            <a:endParaRPr lang="zh-TW" altLang="en-US" sz="1600" b="1"/>
          </a:p>
        </p:txBody>
      </p:sp>
    </p:spTree>
    <p:extLst>
      <p:ext uri="{BB962C8B-B14F-4D97-AF65-F5344CB8AC3E}">
        <p14:creationId xmlns:p14="http://schemas.microsoft.com/office/powerpoint/2010/main" val="3650456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a:xfrm>
            <a:off x="6975475" y="6448425"/>
            <a:ext cx="2133600" cy="365125"/>
          </a:xfrm>
        </p:spPr>
        <p:txBody>
          <a:bodyPr/>
          <a:lstStyle/>
          <a:p>
            <a:pPr>
              <a:defRPr/>
            </a:pPr>
            <a:fld id="{7B3214E6-8A07-4609-86AB-87D125110F76}" type="slidenum">
              <a:rPr lang="zh-TW" altLang="en-US"/>
              <a:pPr>
                <a:defRPr/>
              </a:pPr>
              <a:t>11</a:t>
            </a:fld>
            <a:endParaRPr lang="zh-TW" altLang="en-US" dirty="0"/>
          </a:p>
        </p:txBody>
      </p:sp>
      <p:sp>
        <p:nvSpPr>
          <p:cNvPr id="20484" name="Rectangle 2"/>
          <p:cNvSpPr txBox="1">
            <a:spLocks noChangeArrowheads="1"/>
          </p:cNvSpPr>
          <p:nvPr/>
        </p:nvSpPr>
        <p:spPr bwMode="auto">
          <a:xfrm>
            <a:off x="539750" y="144463"/>
            <a:ext cx="80645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ctr" eaLnBrk="1" hangingPunct="1"/>
            <a:r>
              <a:rPr kumimoji="0" lang="en-US" altLang="zh-TW" sz="4000" dirty="0">
                <a:solidFill>
                  <a:srgbClr val="C00000"/>
                </a:solidFill>
                <a:latin typeface="Calibri" pitchFamily="34" charset="0"/>
              </a:rPr>
              <a:t>Alan </a:t>
            </a:r>
            <a:r>
              <a:rPr kumimoji="0" lang="en-US" altLang="zh-TW" sz="4000" dirty="0" err="1">
                <a:solidFill>
                  <a:srgbClr val="C00000"/>
                </a:solidFill>
                <a:latin typeface="Calibri" pitchFamily="34" charset="0"/>
              </a:rPr>
              <a:t>Mathison</a:t>
            </a:r>
            <a:r>
              <a:rPr kumimoji="0" lang="en-US" altLang="zh-TW" sz="4000" dirty="0">
                <a:solidFill>
                  <a:srgbClr val="C00000"/>
                </a:solidFill>
                <a:latin typeface="Calibri" pitchFamily="34" charset="0"/>
              </a:rPr>
              <a:t> Turing </a:t>
            </a:r>
            <a:endParaRPr kumimoji="0" lang="zh-TW" altLang="zh-TW" sz="4000" dirty="0">
              <a:solidFill>
                <a:srgbClr val="C00000"/>
              </a:solidFill>
              <a:latin typeface="Calibri" pitchFamily="34" charset="0"/>
            </a:endParaRPr>
          </a:p>
        </p:txBody>
      </p:sp>
      <p:sp>
        <p:nvSpPr>
          <p:cNvPr id="20485" name="文字方塊 5"/>
          <p:cNvSpPr txBox="1">
            <a:spLocks noChangeArrowheads="1"/>
          </p:cNvSpPr>
          <p:nvPr/>
        </p:nvSpPr>
        <p:spPr bwMode="auto">
          <a:xfrm>
            <a:off x="5580063" y="6443663"/>
            <a:ext cx="3167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r" eaLnBrk="1" hangingPunct="1"/>
            <a:r>
              <a:rPr lang="en-US" altLang="zh-TW" sz="1800"/>
              <a:t>Wikipedia</a:t>
            </a:r>
            <a:endParaRPr lang="zh-TW" altLang="en-US" sz="1800"/>
          </a:p>
        </p:txBody>
      </p:sp>
      <p:sp>
        <p:nvSpPr>
          <p:cNvPr id="20486" name="Text Box 4"/>
          <p:cNvSpPr txBox="1">
            <a:spLocks noChangeArrowheads="1"/>
          </p:cNvSpPr>
          <p:nvPr/>
        </p:nvSpPr>
        <p:spPr bwMode="auto">
          <a:xfrm>
            <a:off x="4572001" y="908720"/>
            <a:ext cx="4392488"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eaLnBrk="1" hangingPunct="1">
              <a:spcBef>
                <a:spcPct val="50000"/>
              </a:spcBef>
            </a:pPr>
            <a:r>
              <a:rPr lang="en-US" altLang="zh-TW" sz="1800" dirty="0"/>
              <a:t>Alan </a:t>
            </a:r>
            <a:r>
              <a:rPr lang="en-US" altLang="zh-TW" sz="1800" dirty="0" err="1"/>
              <a:t>Mathison</a:t>
            </a:r>
            <a:r>
              <a:rPr lang="en-US" altLang="zh-TW" sz="1800" dirty="0"/>
              <a:t> Turing, 23 June 1912 – 7 June 1954), was a British </a:t>
            </a:r>
            <a:r>
              <a:rPr lang="en-US" altLang="zh-TW" sz="1800" dirty="0">
                <a:hlinkClick r:id="rId2" tooltip="Mathematician"/>
              </a:rPr>
              <a:t>mathematician</a:t>
            </a:r>
            <a:r>
              <a:rPr lang="en-US" altLang="zh-TW" sz="1800" dirty="0"/>
              <a:t>, </a:t>
            </a:r>
            <a:r>
              <a:rPr lang="en-US" altLang="zh-TW" sz="1800" dirty="0">
                <a:hlinkClick r:id="rId3" tooltip="Logician"/>
              </a:rPr>
              <a:t>logician</a:t>
            </a:r>
            <a:r>
              <a:rPr lang="en-US" altLang="zh-TW" sz="1800" dirty="0"/>
              <a:t>, </a:t>
            </a:r>
            <a:r>
              <a:rPr lang="en-US" altLang="zh-TW" sz="1800" dirty="0">
                <a:hlinkClick r:id="rId4" tooltip="Cryptanalyst"/>
              </a:rPr>
              <a:t>cryptanalyst</a:t>
            </a:r>
            <a:r>
              <a:rPr lang="en-US" altLang="zh-TW" sz="1800" dirty="0"/>
              <a:t>, and </a:t>
            </a:r>
            <a:r>
              <a:rPr lang="en-US" altLang="zh-TW" sz="1800" dirty="0">
                <a:hlinkClick r:id="rId5" tooltip="Computer scientist"/>
              </a:rPr>
              <a:t>computer scientist</a:t>
            </a:r>
            <a:r>
              <a:rPr lang="en-US" altLang="zh-TW" sz="1800" dirty="0"/>
              <a:t>. He was highly influential in the development of </a:t>
            </a:r>
            <a:r>
              <a:rPr lang="en-US" altLang="zh-TW" sz="1800" dirty="0">
                <a:hlinkClick r:id="rId6" tooltip="Computer science"/>
              </a:rPr>
              <a:t>computer science</a:t>
            </a:r>
            <a:r>
              <a:rPr lang="en-US" altLang="zh-TW" sz="1800" dirty="0"/>
              <a:t>, giving a formalization of the concepts of </a:t>
            </a:r>
            <a:r>
              <a:rPr lang="en-US" altLang="zh-TW" sz="1800" dirty="0" smtClean="0"/>
              <a:t>“</a:t>
            </a:r>
            <a:r>
              <a:rPr lang="en-US" altLang="zh-TW" sz="1800" dirty="0" smtClean="0">
                <a:hlinkClick r:id="rId7" tooltip="Algorithm"/>
              </a:rPr>
              <a:t>algorithm</a:t>
            </a:r>
            <a:r>
              <a:rPr lang="en-US" altLang="zh-TW" sz="1800" dirty="0" smtClean="0"/>
              <a:t>” </a:t>
            </a:r>
            <a:r>
              <a:rPr lang="en-US" altLang="zh-TW" sz="1800" dirty="0"/>
              <a:t>and </a:t>
            </a:r>
            <a:r>
              <a:rPr lang="en-US" altLang="zh-TW" sz="1800" dirty="0" smtClean="0"/>
              <a:t>“</a:t>
            </a:r>
            <a:r>
              <a:rPr lang="en-US" altLang="zh-TW" sz="1800" dirty="0" smtClean="0">
                <a:hlinkClick r:id="rId8" tooltip="Computation"/>
              </a:rPr>
              <a:t>computation</a:t>
            </a:r>
            <a:r>
              <a:rPr lang="en-US" altLang="zh-TW" sz="1800" dirty="0" smtClean="0"/>
              <a:t>” </a:t>
            </a:r>
            <a:r>
              <a:rPr lang="en-US" altLang="zh-TW" sz="1800" dirty="0"/>
              <a:t>with the </a:t>
            </a:r>
            <a:r>
              <a:rPr lang="en-US" altLang="zh-TW" sz="1800" dirty="0">
                <a:hlinkClick r:id="rId9" tooltip="Turing machine"/>
              </a:rPr>
              <a:t>Turing machine</a:t>
            </a:r>
            <a:r>
              <a:rPr lang="en-US" altLang="zh-TW" sz="1800" dirty="0"/>
              <a:t>, which can be considered a model of a general purpose computer. Turing is widely considered to be the </a:t>
            </a:r>
            <a:r>
              <a:rPr lang="en-US" altLang="zh-TW" sz="1800" dirty="0">
                <a:hlinkClick r:id="rId10" tooltip="List of people considered father or mother of a scientific field"/>
              </a:rPr>
              <a:t>father</a:t>
            </a:r>
            <a:r>
              <a:rPr lang="en-US" altLang="zh-TW" sz="1800" dirty="0"/>
              <a:t> of computer science and </a:t>
            </a:r>
            <a:r>
              <a:rPr lang="en-US" altLang="zh-TW" sz="1800" dirty="0">
                <a:hlinkClick r:id="rId11" tooltip="Artificial intelligence"/>
              </a:rPr>
              <a:t>artificial intelligence</a:t>
            </a:r>
            <a:r>
              <a:rPr lang="en-US" altLang="zh-TW" sz="1800" dirty="0"/>
              <a:t>. 1912</a:t>
            </a:r>
            <a:r>
              <a:rPr lang="zh-TW" altLang="en-US" sz="1800" dirty="0"/>
              <a:t>年</a:t>
            </a:r>
            <a:r>
              <a:rPr lang="en-US" altLang="zh-TW" sz="1800" dirty="0"/>
              <a:t>6</a:t>
            </a:r>
            <a:r>
              <a:rPr lang="zh-TW" altLang="en-US" sz="1800" dirty="0"/>
              <a:t>月</a:t>
            </a:r>
            <a:r>
              <a:rPr lang="en-US" altLang="zh-TW" sz="1800" dirty="0"/>
              <a:t>23</a:t>
            </a:r>
            <a:r>
              <a:rPr lang="zh-TW" altLang="en-US" sz="1800" dirty="0"/>
              <a:t>日 </a:t>
            </a:r>
            <a:r>
              <a:rPr lang="en-US" altLang="zh-TW" sz="1800" dirty="0"/>
              <a:t>- 1954</a:t>
            </a:r>
            <a:r>
              <a:rPr lang="zh-TW" altLang="en-US" sz="1800" dirty="0"/>
              <a:t>年</a:t>
            </a:r>
            <a:r>
              <a:rPr lang="en-US" altLang="zh-TW" sz="1800" dirty="0"/>
              <a:t>6</a:t>
            </a:r>
            <a:r>
              <a:rPr lang="zh-TW" altLang="en-US" sz="1800" dirty="0"/>
              <a:t>月</a:t>
            </a:r>
            <a:r>
              <a:rPr lang="en-US" altLang="zh-TW" sz="1800" dirty="0"/>
              <a:t>7</a:t>
            </a:r>
            <a:r>
              <a:rPr lang="zh-TW" altLang="en-US" sz="1800" dirty="0"/>
              <a:t>日），是英國數學家，邏輯學家，密碼分析和計算機</a:t>
            </a:r>
            <a:r>
              <a:rPr lang="zh-TW" altLang="en-US" sz="1800" dirty="0" smtClean="0"/>
              <a:t>科學家，對於計算機</a:t>
            </a:r>
            <a:r>
              <a:rPr lang="zh-TW" altLang="en-US" sz="1800" dirty="0"/>
              <a:t>科學的</a:t>
            </a:r>
            <a:r>
              <a:rPr lang="zh-TW" altLang="en-US" sz="1800" dirty="0" smtClean="0"/>
              <a:t>發展極具影響力。他的</a:t>
            </a:r>
            <a:r>
              <a:rPr lang="en-US" altLang="zh-TW" sz="1800" dirty="0" smtClean="0"/>
              <a:t>”Turing machine”</a:t>
            </a:r>
            <a:r>
              <a:rPr lang="zh-TW" altLang="en-US" sz="1800" dirty="0" smtClean="0"/>
              <a:t>給予</a:t>
            </a:r>
            <a:r>
              <a:rPr lang="en-US" altLang="zh-TW" sz="1800" dirty="0" smtClean="0"/>
              <a:t>”algorithm”</a:t>
            </a:r>
            <a:r>
              <a:rPr lang="zh-TW" altLang="en-US" sz="1800" dirty="0" smtClean="0"/>
              <a:t>和</a:t>
            </a:r>
            <a:r>
              <a:rPr lang="en-US" altLang="zh-TW" sz="1800" dirty="0" smtClean="0"/>
              <a:t> “computation”</a:t>
            </a:r>
            <a:r>
              <a:rPr lang="zh-TW" altLang="en-US" sz="1800" dirty="0" smtClean="0"/>
              <a:t> 嚴謹的數學描述，被公認是通用</a:t>
            </a:r>
            <a:r>
              <a:rPr lang="zh-TW" altLang="en-US" sz="1800" dirty="0"/>
              <a:t>的</a:t>
            </a:r>
            <a:r>
              <a:rPr lang="zh-TW" altLang="en-US" sz="1800" dirty="0" smtClean="0"/>
              <a:t>計算機模型。他被</a:t>
            </a:r>
            <a:r>
              <a:rPr lang="zh-TW" altLang="en-US" sz="1800" dirty="0"/>
              <a:t>廣泛認為是計算機科學和人工</a:t>
            </a:r>
            <a:r>
              <a:rPr lang="zh-TW" altLang="en-US" sz="1800" dirty="0" smtClean="0"/>
              <a:t>智能慧之</a:t>
            </a:r>
            <a:r>
              <a:rPr lang="zh-TW" altLang="en-US" sz="1800" dirty="0"/>
              <a:t>父</a:t>
            </a:r>
            <a:r>
              <a:rPr lang="zh-TW" altLang="en-US" sz="1800" dirty="0" smtClean="0"/>
              <a:t>。</a:t>
            </a:r>
            <a:endParaRPr lang="zh-TW" altLang="en-US" sz="1800" dirty="0"/>
          </a:p>
        </p:txBody>
      </p:sp>
      <p:pic>
        <p:nvPicPr>
          <p:cNvPr id="20487" name="Picture 5" descr="File:Alan Turing photo.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5650" y="1314450"/>
            <a:ext cx="3452813" cy="420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807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6975475" y="6448425"/>
            <a:ext cx="2133600" cy="365125"/>
          </a:xfrm>
        </p:spPr>
        <p:txBody>
          <a:bodyPr/>
          <a:lstStyle/>
          <a:p>
            <a:pPr>
              <a:defRPr/>
            </a:pPr>
            <a:fld id="{F423B1CB-ACD3-474D-99EF-CC34C8456720}" type="slidenum">
              <a:rPr lang="zh-TW" altLang="en-US"/>
              <a:pPr>
                <a:defRPr/>
              </a:pPr>
              <a:t>12</a:t>
            </a:fld>
            <a:endParaRPr lang="zh-TW" altLang="en-US"/>
          </a:p>
        </p:txBody>
      </p:sp>
      <p:sp>
        <p:nvSpPr>
          <p:cNvPr id="22532" name="Rectangle 2"/>
          <p:cNvSpPr txBox="1">
            <a:spLocks noChangeArrowheads="1"/>
          </p:cNvSpPr>
          <p:nvPr/>
        </p:nvSpPr>
        <p:spPr bwMode="auto">
          <a:xfrm>
            <a:off x="539750" y="142875"/>
            <a:ext cx="80645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ctr" eaLnBrk="1" hangingPunct="1"/>
            <a:r>
              <a:rPr kumimoji="0" lang="zh-TW" altLang="en-US" sz="4000">
                <a:solidFill>
                  <a:srgbClr val="C00000"/>
                </a:solidFill>
                <a:latin typeface="Calibri" pitchFamily="34" charset="0"/>
              </a:rPr>
              <a:t>C</a:t>
            </a:r>
            <a:r>
              <a:rPr kumimoji="0" lang="en-US" altLang="zh-TW" sz="4000">
                <a:solidFill>
                  <a:srgbClr val="C00000"/>
                </a:solidFill>
                <a:latin typeface="Calibri" pitchFamily="34" charset="0"/>
              </a:rPr>
              <a:t>laude Elwood Shannon</a:t>
            </a:r>
            <a:endParaRPr kumimoji="0" lang="zh-TW" altLang="zh-TW" sz="4000">
              <a:solidFill>
                <a:srgbClr val="C00000"/>
              </a:solidFill>
              <a:latin typeface="Calibri" pitchFamily="34" charset="0"/>
            </a:endParaRPr>
          </a:p>
        </p:txBody>
      </p:sp>
      <p:sp>
        <p:nvSpPr>
          <p:cNvPr id="22533" name="文字方塊 5"/>
          <p:cNvSpPr txBox="1">
            <a:spLocks noChangeArrowheads="1"/>
          </p:cNvSpPr>
          <p:nvPr/>
        </p:nvSpPr>
        <p:spPr bwMode="auto">
          <a:xfrm>
            <a:off x="5580063" y="6443663"/>
            <a:ext cx="31670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r" eaLnBrk="1" hangingPunct="1"/>
            <a:r>
              <a:rPr lang="en-US" altLang="zh-TW" sz="1800"/>
              <a:t>Wikipedia</a:t>
            </a:r>
            <a:endParaRPr lang="zh-TW" altLang="en-US" sz="1800"/>
          </a:p>
        </p:txBody>
      </p:sp>
      <p:pic>
        <p:nvPicPr>
          <p:cNvPr id="22534" name="Picture 4" descr="File:Claude Elwood Shannon (1916-20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44824"/>
            <a:ext cx="2455863" cy="346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 Box 5"/>
          <p:cNvSpPr txBox="1">
            <a:spLocks noChangeArrowheads="1"/>
          </p:cNvSpPr>
          <p:nvPr/>
        </p:nvSpPr>
        <p:spPr bwMode="auto">
          <a:xfrm>
            <a:off x="3851275" y="2133600"/>
            <a:ext cx="4608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eaLnBrk="1" hangingPunct="1">
              <a:spcBef>
                <a:spcPct val="50000"/>
              </a:spcBef>
            </a:pPr>
            <a:endParaRPr lang="zh-TW" altLang="en-US" sz="1600"/>
          </a:p>
        </p:txBody>
      </p:sp>
      <p:sp>
        <p:nvSpPr>
          <p:cNvPr id="22536" name="Rectangle 6"/>
          <p:cNvSpPr>
            <a:spLocks noChangeArrowheads="1"/>
          </p:cNvSpPr>
          <p:nvPr/>
        </p:nvSpPr>
        <p:spPr bwMode="auto">
          <a:xfrm>
            <a:off x="3131840" y="1226948"/>
            <a:ext cx="5832648" cy="4943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088" tIns="9522" rIns="38088" bIns="9522" anchor="ctr">
            <a:spAutoFit/>
          </a:bodyPr>
          <a:lstStyle/>
          <a:p>
            <a:r>
              <a:rPr lang="en-US" altLang="zh-TW" sz="1600" dirty="0"/>
              <a:t>Claude Elwood Shannon (April 30, 1916 – February 24, 2001) was an </a:t>
            </a:r>
            <a:r>
              <a:rPr lang="en-US" altLang="zh-TW" sz="1600" dirty="0">
                <a:hlinkClick r:id="rId4" tooltip="U.S."/>
              </a:rPr>
              <a:t>American</a:t>
            </a:r>
            <a:r>
              <a:rPr lang="en-US" altLang="zh-TW" sz="1600" dirty="0"/>
              <a:t> </a:t>
            </a:r>
            <a:r>
              <a:rPr lang="en-US" altLang="zh-TW" sz="1600" dirty="0">
                <a:hlinkClick r:id="rId5" tooltip="Mathematician"/>
              </a:rPr>
              <a:t>mathematician</a:t>
            </a:r>
            <a:r>
              <a:rPr lang="en-US" altLang="zh-TW" sz="1600" dirty="0"/>
              <a:t>, </a:t>
            </a:r>
            <a:r>
              <a:rPr lang="en-US" altLang="zh-TW" sz="1600" dirty="0">
                <a:hlinkClick r:id="rId6" tooltip="Electronic engineer"/>
              </a:rPr>
              <a:t>electronic engineer</a:t>
            </a:r>
            <a:r>
              <a:rPr lang="en-US" altLang="zh-TW" sz="1600" dirty="0"/>
              <a:t>, and </a:t>
            </a:r>
            <a:r>
              <a:rPr lang="en-US" altLang="zh-TW" sz="1600" dirty="0">
                <a:hlinkClick r:id="rId7" tooltip="Cryptographer"/>
              </a:rPr>
              <a:t>cryptographer</a:t>
            </a:r>
            <a:r>
              <a:rPr lang="en-US" altLang="zh-TW" sz="1600" dirty="0"/>
              <a:t> known as "The father of </a:t>
            </a:r>
            <a:r>
              <a:rPr lang="en-US" altLang="zh-TW" sz="1600" dirty="0">
                <a:hlinkClick r:id="rId8" tooltip="Information theory"/>
              </a:rPr>
              <a:t>information theory</a:t>
            </a:r>
            <a:r>
              <a:rPr lang="en-US" altLang="zh-TW" sz="1600" dirty="0"/>
              <a:t>".</a:t>
            </a:r>
          </a:p>
          <a:p>
            <a:r>
              <a:rPr lang="en-US" altLang="zh-TW" sz="1600" dirty="0"/>
              <a:t>Shannon is famous for having founded information theory with a landmark paper that he published in 1948. However, he is also credited with founding both </a:t>
            </a:r>
            <a:r>
              <a:rPr lang="en-US" altLang="zh-TW" sz="1600" dirty="0">
                <a:hlinkClick r:id="rId9" tooltip="Digital computer"/>
              </a:rPr>
              <a:t>digital computer</a:t>
            </a:r>
            <a:r>
              <a:rPr lang="en-US" altLang="zh-TW" sz="1600" dirty="0"/>
              <a:t> and </a:t>
            </a:r>
            <a:r>
              <a:rPr lang="en-US" altLang="zh-TW" sz="1600" dirty="0">
                <a:hlinkClick r:id="rId10" tooltip="Digital circuit"/>
              </a:rPr>
              <a:t>digital circuit</a:t>
            </a:r>
            <a:r>
              <a:rPr lang="en-US" altLang="zh-TW" sz="1600" dirty="0"/>
              <a:t> design theory in 1937, when, as a 21-year-old </a:t>
            </a:r>
            <a:r>
              <a:rPr lang="en-US" altLang="zh-TW" sz="1600" dirty="0" smtClean="0">
                <a:hlinkClick r:id="rId11" tooltip="Master's degree"/>
              </a:rPr>
              <a:t>master‘s </a:t>
            </a:r>
            <a:r>
              <a:rPr lang="en-US" altLang="zh-TW" sz="1600" dirty="0">
                <a:hlinkClick r:id="rId11" tooltip="Master's degree"/>
              </a:rPr>
              <a:t>degree</a:t>
            </a:r>
            <a:r>
              <a:rPr lang="en-US" altLang="zh-TW" sz="1600" dirty="0"/>
              <a:t> student at the </a:t>
            </a:r>
            <a:r>
              <a:rPr lang="en-US" altLang="zh-TW" sz="1600" dirty="0">
                <a:hlinkClick r:id="rId12" tooltip="Massachusetts Institute of Technology"/>
              </a:rPr>
              <a:t>Massachusetts Institute of Technology</a:t>
            </a:r>
            <a:r>
              <a:rPr lang="en-US" altLang="zh-TW" sz="1600" dirty="0"/>
              <a:t> (MIT), he wrote his </a:t>
            </a:r>
            <a:r>
              <a:rPr lang="en-US" altLang="zh-TW" sz="1600" dirty="0">
                <a:hlinkClick r:id="rId13" tooltip="Thesis or dissertation"/>
              </a:rPr>
              <a:t>thesis</a:t>
            </a:r>
            <a:r>
              <a:rPr lang="en-US" altLang="zh-TW" sz="1600" dirty="0"/>
              <a:t> demonstrating that electrical applications of </a:t>
            </a:r>
            <a:r>
              <a:rPr lang="en-US" altLang="zh-TW" sz="1600" dirty="0" err="1">
                <a:hlinkClick r:id="rId14" tooltip="Boolean algebra (logic)"/>
              </a:rPr>
              <a:t>boolean</a:t>
            </a:r>
            <a:r>
              <a:rPr lang="en-US" altLang="zh-TW" sz="1600" dirty="0">
                <a:hlinkClick r:id="rId14" tooltip="Boolean algebra (logic)"/>
              </a:rPr>
              <a:t> algebra</a:t>
            </a:r>
            <a:r>
              <a:rPr lang="en-US" altLang="zh-TW" sz="1600" dirty="0"/>
              <a:t> could construct and resolve any logical, numerical relationship. It has been claimed that this was the most important </a:t>
            </a:r>
            <a:r>
              <a:rPr lang="en-US" altLang="zh-TW" sz="1600" dirty="0" smtClean="0"/>
              <a:t>master’s </a:t>
            </a:r>
            <a:r>
              <a:rPr lang="en-US" altLang="zh-TW" sz="1600" dirty="0"/>
              <a:t>thesis of all time. Shannon contributed to the field of </a:t>
            </a:r>
            <a:r>
              <a:rPr lang="en-US" altLang="zh-TW" sz="1600" dirty="0">
                <a:hlinkClick r:id="rId15" tooltip="Cryptanalysis"/>
              </a:rPr>
              <a:t>cryptanalysis</a:t>
            </a:r>
            <a:r>
              <a:rPr lang="en-US" altLang="zh-TW" sz="1600" dirty="0"/>
              <a:t> for national defense during </a:t>
            </a:r>
            <a:r>
              <a:rPr lang="en-US" altLang="zh-TW" sz="1600" dirty="0">
                <a:hlinkClick r:id="rId16" tooltip="World War II"/>
              </a:rPr>
              <a:t>World War II</a:t>
            </a:r>
            <a:r>
              <a:rPr lang="en-US" altLang="zh-TW" sz="1600" dirty="0"/>
              <a:t>, including his basic work on </a:t>
            </a:r>
            <a:r>
              <a:rPr lang="en-US" altLang="zh-TW" sz="1600" dirty="0" err="1"/>
              <a:t>codebreaking</a:t>
            </a:r>
            <a:r>
              <a:rPr lang="en-US" altLang="zh-TW" sz="1600" dirty="0"/>
              <a:t> and secure </a:t>
            </a:r>
            <a:r>
              <a:rPr lang="en-US" altLang="zh-TW" sz="1600" dirty="0">
                <a:hlinkClick r:id="rId17" tooltip="Telecommunications"/>
              </a:rPr>
              <a:t>telecommunications</a:t>
            </a:r>
            <a:r>
              <a:rPr lang="en-US" altLang="zh-TW" sz="1600" dirty="0" smtClean="0"/>
              <a:t>.</a:t>
            </a:r>
            <a:r>
              <a:rPr lang="zh-TW" altLang="en-US" sz="1600" dirty="0"/>
              <a:t> （</a:t>
            </a:r>
            <a:r>
              <a:rPr lang="en-US" altLang="zh-TW" sz="1600" dirty="0"/>
              <a:t>1916</a:t>
            </a:r>
            <a:r>
              <a:rPr lang="zh-TW" altLang="en-US" sz="1600" dirty="0"/>
              <a:t>年</a:t>
            </a:r>
            <a:r>
              <a:rPr lang="en-US" altLang="zh-TW" sz="1600" dirty="0"/>
              <a:t>4</a:t>
            </a:r>
            <a:r>
              <a:rPr lang="zh-TW" altLang="en-US" sz="1600" dirty="0"/>
              <a:t>月</a:t>
            </a:r>
            <a:r>
              <a:rPr lang="en-US" altLang="zh-TW" sz="1600" dirty="0"/>
              <a:t>30</a:t>
            </a:r>
            <a:r>
              <a:rPr lang="zh-TW" altLang="en-US" sz="1600" dirty="0"/>
              <a:t>日 </a:t>
            </a:r>
            <a:r>
              <a:rPr lang="en-US" altLang="zh-TW" sz="1600" dirty="0"/>
              <a:t>- 2001</a:t>
            </a:r>
            <a:r>
              <a:rPr lang="zh-TW" altLang="en-US" sz="1600" dirty="0"/>
              <a:t>年</a:t>
            </a:r>
            <a:r>
              <a:rPr lang="en-US" altLang="zh-TW" sz="1600" dirty="0"/>
              <a:t>2</a:t>
            </a:r>
            <a:r>
              <a:rPr lang="zh-TW" altLang="en-US" sz="1600" dirty="0"/>
              <a:t>月</a:t>
            </a:r>
            <a:r>
              <a:rPr lang="en-US" altLang="zh-TW" sz="1600" dirty="0"/>
              <a:t>24</a:t>
            </a:r>
            <a:r>
              <a:rPr lang="zh-TW" altLang="en-US" sz="1600" dirty="0"/>
              <a:t>日</a:t>
            </a:r>
            <a:r>
              <a:rPr lang="zh-TW" altLang="en-US" sz="1600" dirty="0" smtClean="0"/>
              <a:t>）是</a:t>
            </a:r>
            <a:r>
              <a:rPr lang="zh-TW" altLang="en-US" sz="1600" dirty="0"/>
              <a:t>美國數學家，電子</a:t>
            </a:r>
            <a:r>
              <a:rPr lang="zh-TW" altLang="en-US" sz="1600" dirty="0" smtClean="0"/>
              <a:t>工程師，密碼專家，被稱為</a:t>
            </a:r>
            <a:r>
              <a:rPr lang="en-US" altLang="zh-TW" sz="1600" dirty="0" smtClean="0"/>
              <a:t>”</a:t>
            </a:r>
            <a:r>
              <a:rPr lang="zh-TW" altLang="en-US" sz="1600" dirty="0" smtClean="0"/>
              <a:t>信息理論之父</a:t>
            </a:r>
            <a:r>
              <a:rPr lang="en-US" altLang="zh-TW" sz="1600" dirty="0" smtClean="0"/>
              <a:t>”</a:t>
            </a:r>
            <a:r>
              <a:rPr lang="zh-TW" altLang="en-US" sz="1600" dirty="0" smtClean="0"/>
              <a:t>。除了以</a:t>
            </a:r>
            <a:r>
              <a:rPr lang="en-US" altLang="zh-TW" sz="1600" dirty="0" smtClean="0"/>
              <a:t>1948</a:t>
            </a:r>
            <a:r>
              <a:rPr lang="zh-TW" altLang="en-US" sz="1600" dirty="0" smtClean="0"/>
              <a:t>年發表的資訊理論聞名於天下外，他</a:t>
            </a:r>
            <a:r>
              <a:rPr lang="en-US" altLang="zh-TW" sz="1600" dirty="0" smtClean="0"/>
              <a:t>21</a:t>
            </a:r>
            <a:r>
              <a:rPr lang="zh-TW" altLang="en-US" sz="1600" dirty="0" smtClean="0"/>
              <a:t>歲時</a:t>
            </a:r>
            <a:r>
              <a:rPr lang="zh-TW" altLang="en-US" sz="1600" dirty="0"/>
              <a:t>，</a:t>
            </a:r>
            <a:r>
              <a:rPr lang="zh-TW" altLang="en-US" sz="1600" dirty="0" smtClean="0"/>
              <a:t>出版有關應用電子裝置</a:t>
            </a:r>
            <a:r>
              <a:rPr lang="zh-TW" altLang="en-US" sz="1600" dirty="0"/>
              <a:t>以</a:t>
            </a:r>
            <a:r>
              <a:rPr lang="zh-TW" altLang="en-US" sz="1600" dirty="0" smtClean="0"/>
              <a:t>布林代數實現邏輯與數值運算的論文，也被認為是計算機和數位電路</a:t>
            </a:r>
            <a:r>
              <a:rPr lang="zh-TW" altLang="en-US" sz="1600" dirty="0"/>
              <a:t>設計理論</a:t>
            </a:r>
            <a:r>
              <a:rPr lang="zh-TW" altLang="en-US" sz="1600" dirty="0" smtClean="0"/>
              <a:t>的始祖。此</a:t>
            </a:r>
            <a:r>
              <a:rPr lang="en-US" altLang="zh-TW" sz="1600" dirty="0" smtClean="0"/>
              <a:t>1937</a:t>
            </a:r>
            <a:r>
              <a:rPr lang="zh-TW" altLang="en-US" sz="1600" dirty="0" smtClean="0"/>
              <a:t>年論文被稱為有史以來最</a:t>
            </a:r>
            <a:r>
              <a:rPr lang="zh-TW" altLang="en-US" sz="1600" dirty="0"/>
              <a:t>重要的碩士</a:t>
            </a:r>
            <a:r>
              <a:rPr lang="zh-TW" altLang="en-US" sz="1600" dirty="0" smtClean="0"/>
              <a:t>論文。</a:t>
            </a:r>
            <a:r>
              <a:rPr lang="zh-TW" altLang="en-US" sz="1600" dirty="0"/>
              <a:t>他在</a:t>
            </a:r>
            <a:r>
              <a:rPr lang="zh-TW" altLang="en-US" sz="1600" dirty="0" smtClean="0"/>
              <a:t>密碼</a:t>
            </a:r>
            <a:r>
              <a:rPr lang="zh-TW" altLang="en-US" sz="1600" dirty="0"/>
              <a:t>分析</a:t>
            </a:r>
            <a:r>
              <a:rPr lang="zh-TW" altLang="en-US" sz="1600" dirty="0" smtClean="0"/>
              <a:t>領域上，對國防也做出貢獻</a:t>
            </a:r>
            <a:r>
              <a:rPr lang="zh-TW" altLang="en-US" sz="1600" dirty="0"/>
              <a:t>，其中包括二戰</a:t>
            </a:r>
            <a:r>
              <a:rPr lang="zh-TW" altLang="en-US" sz="1600" dirty="0" smtClean="0"/>
              <a:t>期間</a:t>
            </a:r>
            <a:r>
              <a:rPr lang="zh-TW" altLang="en-US" sz="1600" dirty="0"/>
              <a:t>有關</a:t>
            </a:r>
            <a:r>
              <a:rPr lang="zh-TW" altLang="en-US" sz="1600" dirty="0" smtClean="0"/>
              <a:t>破</a:t>
            </a:r>
            <a:r>
              <a:rPr lang="zh-TW" altLang="en-US" sz="1600" dirty="0"/>
              <a:t>譯密碼</a:t>
            </a:r>
            <a:r>
              <a:rPr lang="zh-TW" altLang="en-US" sz="1600" dirty="0" smtClean="0"/>
              <a:t>和電信安全的基礎</a:t>
            </a:r>
            <a:r>
              <a:rPr lang="zh-TW" altLang="en-US" sz="1600" dirty="0"/>
              <a:t>工作</a:t>
            </a:r>
            <a:r>
              <a:rPr lang="zh-TW" altLang="en-US" sz="1600" dirty="0" smtClean="0"/>
              <a:t>。</a:t>
            </a:r>
            <a:endParaRPr lang="zh-TW" altLang="en-US" sz="1600" dirty="0"/>
          </a:p>
        </p:txBody>
      </p:sp>
    </p:spTree>
    <p:extLst>
      <p:ext uri="{BB962C8B-B14F-4D97-AF65-F5344CB8AC3E}">
        <p14:creationId xmlns:p14="http://schemas.microsoft.com/office/powerpoint/2010/main" val="2900474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投影片編號版面配置區 5"/>
          <p:cNvSpPr>
            <a:spLocks noGrp="1"/>
          </p:cNvSpPr>
          <p:nvPr>
            <p:ph type="sldNum" sz="quarter" idx="12"/>
          </p:nvPr>
        </p:nvSpPr>
        <p:spPr>
          <a:xfrm>
            <a:off x="6975475" y="6519863"/>
            <a:ext cx="2133600" cy="365125"/>
          </a:xfrm>
        </p:spPr>
        <p:txBody>
          <a:bodyPr/>
          <a:lstStyle/>
          <a:p>
            <a:pPr>
              <a:defRPr/>
            </a:pPr>
            <a:fld id="{E8CFEA45-57B1-4992-BE5D-56172685DC60}" type="slidenum">
              <a:rPr lang="zh-TW" altLang="en-US"/>
              <a:pPr>
                <a:defRPr/>
              </a:pPr>
              <a:t>13</a:t>
            </a:fld>
            <a:endParaRPr lang="zh-TW" altLang="en-US" dirty="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41438"/>
            <a:ext cx="8734425"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2"/>
          <p:cNvSpPr txBox="1">
            <a:spLocks noChangeArrowheads="1"/>
          </p:cNvSpPr>
          <p:nvPr/>
        </p:nvSpPr>
        <p:spPr bwMode="auto">
          <a:xfrm>
            <a:off x="63500" y="44450"/>
            <a:ext cx="9045575"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ctr" eaLnBrk="1" hangingPunct="1"/>
            <a:r>
              <a:rPr kumimoji="0" lang="en-US" altLang="zh-TW" sz="4000" dirty="0">
                <a:solidFill>
                  <a:srgbClr val="C00000"/>
                </a:solidFill>
                <a:latin typeface="Calibri" pitchFamily="34" charset="0"/>
              </a:rPr>
              <a:t>ENIAC, World’s First General Purpose Computer in </a:t>
            </a:r>
            <a:r>
              <a:rPr kumimoji="0" lang="en-US" altLang="zh-TW" sz="4000" dirty="0" smtClean="0">
                <a:solidFill>
                  <a:srgbClr val="C00000"/>
                </a:solidFill>
                <a:latin typeface="Calibri" pitchFamily="34" charset="0"/>
              </a:rPr>
              <a:t>1946</a:t>
            </a:r>
            <a:r>
              <a:rPr lang="zh-TW" altLang="en-US" sz="4000" dirty="0" smtClean="0"/>
              <a:t>世界首台通用</a:t>
            </a:r>
            <a:r>
              <a:rPr lang="zh-TW" altLang="en-US" sz="4000" dirty="0"/>
              <a:t>計算機</a:t>
            </a:r>
          </a:p>
          <a:p>
            <a:pPr algn="ctr" eaLnBrk="1" hangingPunct="1"/>
            <a:endParaRPr kumimoji="0" lang="zh-TW" altLang="zh-TW" sz="4000" dirty="0">
              <a:solidFill>
                <a:srgbClr val="C00000"/>
              </a:solidFill>
              <a:latin typeface="Calibri" pitchFamily="34" charset="0"/>
            </a:endParaRPr>
          </a:p>
        </p:txBody>
      </p:sp>
      <p:sp>
        <p:nvSpPr>
          <p:cNvPr id="24582" name="文字方塊 3"/>
          <p:cNvSpPr txBox="1">
            <a:spLocks noChangeArrowheads="1"/>
          </p:cNvSpPr>
          <p:nvPr/>
        </p:nvSpPr>
        <p:spPr bwMode="auto">
          <a:xfrm>
            <a:off x="3851275" y="6550025"/>
            <a:ext cx="4954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eaLnBrk="1" hangingPunct="1"/>
            <a:r>
              <a:rPr lang="zh-TW" altLang="en-US" sz="1400"/>
              <a:t>奇普士的異想世界 第一篇 </a:t>
            </a:r>
            <a:r>
              <a:rPr lang="en-US" altLang="zh-TW" sz="1400"/>
              <a:t>“</a:t>
            </a:r>
            <a:r>
              <a:rPr lang="zh-TW" altLang="en-US" sz="1400"/>
              <a:t>矽</a:t>
            </a:r>
            <a:r>
              <a:rPr lang="en-US" altLang="zh-TW" sz="1400"/>
              <a:t>”</a:t>
            </a:r>
            <a:r>
              <a:rPr lang="zh-TW" altLang="en-US" sz="1400"/>
              <a:t>說從頭 電子電機的前世</a:t>
            </a:r>
            <a:r>
              <a:rPr lang="en-US" altLang="zh-TW" sz="1400"/>
              <a:t>”</a:t>
            </a:r>
            <a:r>
              <a:rPr lang="zh-TW" altLang="en-US" sz="1400"/>
              <a:t>晶</a:t>
            </a:r>
            <a:r>
              <a:rPr lang="en-US" altLang="zh-TW" sz="1400"/>
              <a:t>”</a:t>
            </a:r>
            <a:r>
              <a:rPr lang="zh-TW" altLang="en-US" sz="1400"/>
              <a:t>生</a:t>
            </a:r>
          </a:p>
        </p:txBody>
      </p:sp>
      <p:sp>
        <p:nvSpPr>
          <p:cNvPr id="24583" name="Text Box 5"/>
          <p:cNvSpPr txBox="1">
            <a:spLocks noChangeArrowheads="1"/>
          </p:cNvSpPr>
          <p:nvPr/>
        </p:nvSpPr>
        <p:spPr bwMode="auto">
          <a:xfrm>
            <a:off x="323528" y="5084763"/>
            <a:ext cx="82809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eaLnBrk="1" hangingPunct="1"/>
            <a:r>
              <a:rPr lang="en-US" altLang="zh-TW" sz="1800" dirty="0">
                <a:solidFill>
                  <a:srgbClr val="CC3300"/>
                </a:solidFill>
              </a:rPr>
              <a:t>Speed: 100K additions/subtractions per second with vacuum tubes burned out almost every </a:t>
            </a:r>
            <a:r>
              <a:rPr lang="en-US" altLang="zh-TW" sz="1800" dirty="0" smtClean="0">
                <a:solidFill>
                  <a:srgbClr val="CC3300"/>
                </a:solidFill>
              </a:rPr>
              <a:t>day</a:t>
            </a:r>
            <a:r>
              <a:rPr lang="zh-TW" altLang="en-US" sz="1800" dirty="0" smtClean="0">
                <a:solidFill>
                  <a:srgbClr val="CC3300"/>
                </a:solidFill>
              </a:rPr>
              <a:t> </a:t>
            </a:r>
            <a:r>
              <a:rPr lang="zh-TW" altLang="en-US" sz="1800" dirty="0" smtClean="0"/>
              <a:t>速度：</a:t>
            </a:r>
            <a:r>
              <a:rPr lang="zh-TW" altLang="en-US" sz="1800" dirty="0"/>
              <a:t>每秒</a:t>
            </a:r>
            <a:r>
              <a:rPr lang="en-US" altLang="zh-TW" sz="1800" dirty="0" smtClean="0"/>
              <a:t>100K</a:t>
            </a:r>
            <a:r>
              <a:rPr lang="zh-TW" altLang="en-US" sz="1800" dirty="0" smtClean="0"/>
              <a:t>次加</a:t>
            </a:r>
            <a:r>
              <a:rPr lang="en-US" altLang="zh-TW" sz="1800" dirty="0"/>
              <a:t>/</a:t>
            </a:r>
            <a:r>
              <a:rPr lang="zh-TW" altLang="en-US" sz="1800" dirty="0" smtClean="0"/>
              <a:t>減運算且幾乎</a:t>
            </a:r>
            <a:r>
              <a:rPr lang="zh-TW" altLang="en-US" sz="1800" dirty="0"/>
              <a:t>每天都燒壞</a:t>
            </a:r>
            <a:r>
              <a:rPr lang="zh-TW" altLang="en-US" sz="1800" dirty="0" smtClean="0"/>
              <a:t>了幾個真空管</a:t>
            </a:r>
            <a:endParaRPr lang="en-US" altLang="zh-TW" sz="1800" dirty="0">
              <a:solidFill>
                <a:srgbClr val="CC3300"/>
              </a:solidFill>
            </a:endParaRPr>
          </a:p>
        </p:txBody>
      </p:sp>
    </p:spTree>
    <p:extLst>
      <p:ext uri="{BB962C8B-B14F-4D97-AF65-F5344CB8AC3E}">
        <p14:creationId xmlns:p14="http://schemas.microsoft.com/office/powerpoint/2010/main" val="3375462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投影片編號版面配置區 5"/>
          <p:cNvSpPr>
            <a:spLocks noGrp="1"/>
          </p:cNvSpPr>
          <p:nvPr>
            <p:ph type="sldNum" sz="quarter" idx="12"/>
          </p:nvPr>
        </p:nvSpPr>
        <p:spPr>
          <a:xfrm>
            <a:off x="6975475" y="6448425"/>
            <a:ext cx="2133600" cy="365125"/>
          </a:xfrm>
        </p:spPr>
        <p:txBody>
          <a:bodyPr/>
          <a:lstStyle/>
          <a:p>
            <a:pPr>
              <a:defRPr/>
            </a:pPr>
            <a:fld id="{294A4316-07EE-4050-8FAF-899DDCEF5605}" type="slidenum">
              <a:rPr lang="zh-TW" altLang="en-US"/>
              <a:pPr>
                <a:defRPr/>
              </a:pPr>
              <a:t>14</a:t>
            </a:fld>
            <a:endParaRPr lang="zh-TW" altLang="en-US" dirty="0"/>
          </a:p>
        </p:txBody>
      </p:sp>
      <p:sp>
        <p:nvSpPr>
          <p:cNvPr id="2" name="文字方塊 1"/>
          <p:cNvSpPr txBox="1"/>
          <p:nvPr/>
        </p:nvSpPr>
        <p:spPr>
          <a:xfrm>
            <a:off x="4499992" y="1052736"/>
            <a:ext cx="3635896" cy="646331"/>
          </a:xfrm>
          <a:prstGeom prst="rect">
            <a:avLst/>
          </a:prstGeom>
          <a:noFill/>
        </p:spPr>
        <p:txBody>
          <a:bodyPr wrap="square" rtlCol="0">
            <a:spAutoFit/>
          </a:bodyPr>
          <a:lstStyle/>
          <a:p>
            <a:r>
              <a:rPr lang="zh-TW" altLang="en-US" sz="3600" dirty="0" smtClean="0">
                <a:solidFill>
                  <a:srgbClr val="C00000"/>
                </a:solidFill>
              </a:rPr>
              <a:t>世界首顆電晶體</a:t>
            </a:r>
            <a:endParaRPr lang="zh-TW" altLang="en-US" sz="3600" dirty="0">
              <a:solidFill>
                <a:srgbClr val="C00000"/>
              </a:solidFill>
            </a:endParaRPr>
          </a:p>
        </p:txBody>
      </p:sp>
    </p:spTree>
    <p:extLst>
      <p:ext uri="{BB962C8B-B14F-4D97-AF65-F5344CB8AC3E}">
        <p14:creationId xmlns:p14="http://schemas.microsoft.com/office/powerpoint/2010/main" val="1415212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pPr>
              <a:defRPr/>
            </a:pPr>
            <a:fld id="{765441D3-172A-4622-85E3-F584EFFE948B}" type="slidenum">
              <a:rPr lang="zh-TW" altLang="en-US"/>
              <a:pPr>
                <a:defRPr/>
              </a:pPr>
              <a:t>15</a:t>
            </a:fld>
            <a:endParaRPr lang="zh-TW" altLang="en-US"/>
          </a:p>
        </p:txBody>
      </p:sp>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25538"/>
            <a:ext cx="4095750" cy="512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81100"/>
            <a:ext cx="38227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1115616" y="44450"/>
            <a:ext cx="6912767" cy="1136650"/>
          </a:xfrm>
          <a:prstGeom prst="rect">
            <a:avLst/>
          </a:prstGeom>
        </p:spPr>
        <p:txBody>
          <a:bodyPr/>
          <a:lstStyle/>
          <a:p>
            <a:pPr algn="ctr" fontAlgn="auto">
              <a:spcBef>
                <a:spcPts val="0"/>
              </a:spcBef>
              <a:spcAft>
                <a:spcPts val="0"/>
              </a:spcAft>
              <a:defRPr/>
            </a:pPr>
            <a:r>
              <a:rPr kumimoji="0" lang="en-US" altLang="zh-TW" sz="3600" dirty="0">
                <a:solidFill>
                  <a:srgbClr val="C00000"/>
                </a:solidFill>
                <a:latin typeface="+mj-lt"/>
                <a:ea typeface="+mj-ea"/>
                <a:cs typeface="+mj-cs"/>
              </a:rPr>
              <a:t>Very First Integrated Circuit in </a:t>
            </a:r>
            <a:r>
              <a:rPr kumimoji="0" lang="en-US" altLang="zh-TW" sz="3600" dirty="0" smtClean="0">
                <a:solidFill>
                  <a:srgbClr val="C00000"/>
                </a:solidFill>
                <a:latin typeface="+mj-lt"/>
                <a:ea typeface="+mj-ea"/>
                <a:cs typeface="+mj-cs"/>
              </a:rPr>
              <a:t>1958</a:t>
            </a:r>
            <a:r>
              <a:rPr lang="zh-TW" altLang="en-US" sz="3600" dirty="0" smtClean="0"/>
              <a:t>世界第一</a:t>
            </a:r>
            <a:r>
              <a:rPr lang="zh-TW" altLang="en-US" sz="3600" dirty="0"/>
              <a:t>片</a:t>
            </a:r>
            <a:r>
              <a:rPr lang="zh-TW" altLang="en-US" sz="3600" dirty="0" smtClean="0"/>
              <a:t>積體電路</a:t>
            </a:r>
            <a:endParaRPr kumimoji="0" lang="zh-TW" altLang="zh-TW" sz="3600" dirty="0">
              <a:solidFill>
                <a:srgbClr val="C00000"/>
              </a:solidFill>
              <a:latin typeface="+mj-lt"/>
              <a:ea typeface="+mj-ea"/>
              <a:cs typeface="+mj-cs"/>
            </a:endParaRPr>
          </a:p>
        </p:txBody>
      </p:sp>
    </p:spTree>
    <p:extLst>
      <p:ext uri="{BB962C8B-B14F-4D97-AF65-F5344CB8AC3E}">
        <p14:creationId xmlns:p14="http://schemas.microsoft.com/office/powerpoint/2010/main" val="3140519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5"/>
          <p:cNvSpPr>
            <a:spLocks noGrp="1"/>
          </p:cNvSpPr>
          <p:nvPr>
            <p:ph type="sldNum" sz="quarter" idx="12"/>
          </p:nvPr>
        </p:nvSpPr>
        <p:spPr>
          <a:xfrm>
            <a:off x="6975475" y="6448425"/>
            <a:ext cx="2133600" cy="365125"/>
          </a:xfrm>
        </p:spPr>
        <p:txBody>
          <a:bodyPr/>
          <a:lstStyle/>
          <a:p>
            <a:pPr>
              <a:defRPr/>
            </a:pPr>
            <a:fld id="{5E03B6B9-2EF2-4815-AB09-CE3F5B9C846F}" type="slidenum">
              <a:rPr lang="zh-TW" altLang="en-US"/>
              <a:pPr>
                <a:defRPr/>
              </a:pPr>
              <a:t>16</a:t>
            </a:fld>
            <a:endParaRPr lang="zh-TW" altLang="en-US" dirty="0"/>
          </a:p>
        </p:txBody>
      </p:sp>
      <p:sp>
        <p:nvSpPr>
          <p:cNvPr id="4" name="Rectangle 2"/>
          <p:cNvSpPr txBox="1">
            <a:spLocks noChangeArrowheads="1"/>
          </p:cNvSpPr>
          <p:nvPr/>
        </p:nvSpPr>
        <p:spPr>
          <a:xfrm>
            <a:off x="539750" y="188913"/>
            <a:ext cx="7993063" cy="1511300"/>
          </a:xfrm>
          <a:prstGeom prst="rect">
            <a:avLst/>
          </a:prstGeom>
        </p:spPr>
        <p:txBody>
          <a:bodyPr/>
          <a:lstStyle/>
          <a:p>
            <a:pPr>
              <a:defRPr/>
            </a:pPr>
            <a:r>
              <a:rPr kumimoji="0" lang="en-US" altLang="zh-TW" sz="2800" dirty="0">
                <a:solidFill>
                  <a:srgbClr val="C00000"/>
                </a:solidFill>
                <a:latin typeface="+mj-lt"/>
                <a:ea typeface="+mj-ea"/>
                <a:cs typeface="+mj-cs"/>
              </a:rPr>
              <a:t>Exponential Growth of Processing Power Enabled by Moore’s </a:t>
            </a:r>
            <a:r>
              <a:rPr kumimoji="0" lang="en-US" altLang="zh-TW" sz="2800" dirty="0" smtClean="0">
                <a:solidFill>
                  <a:srgbClr val="C00000"/>
                </a:solidFill>
                <a:latin typeface="+mj-lt"/>
                <a:ea typeface="+mj-ea"/>
                <a:cs typeface="+mj-cs"/>
              </a:rPr>
              <a:t>Law</a:t>
            </a:r>
            <a:r>
              <a:rPr kumimoji="0" lang="zh-TW" altLang="en-US" sz="2800" dirty="0" smtClean="0">
                <a:solidFill>
                  <a:srgbClr val="C00000"/>
                </a:solidFill>
                <a:latin typeface="+mj-lt"/>
                <a:ea typeface="+mj-ea"/>
                <a:cs typeface="+mj-cs"/>
              </a:rPr>
              <a:t> </a:t>
            </a:r>
            <a:r>
              <a:rPr lang="zh-TW" altLang="en-US" sz="2800" dirty="0" smtClean="0"/>
              <a:t>摩爾定律讓</a:t>
            </a:r>
            <a:r>
              <a:rPr lang="zh-TW" altLang="en-US" sz="2800" dirty="0"/>
              <a:t>運算</a:t>
            </a:r>
            <a:r>
              <a:rPr lang="zh-TW" altLang="en-US" sz="2800" dirty="0" smtClean="0"/>
              <a:t>能力呈指數增長</a:t>
            </a:r>
            <a:endParaRPr kumimoji="0" lang="zh-TW" altLang="zh-TW" sz="2800" dirty="0">
              <a:solidFill>
                <a:srgbClr val="C00000"/>
              </a:solidFill>
              <a:latin typeface="+mj-lt"/>
              <a:ea typeface="+mj-ea"/>
              <a:cs typeface="+mj-cs"/>
            </a:endParaRPr>
          </a:p>
        </p:txBody>
      </p:sp>
      <p:pic>
        <p:nvPicPr>
          <p:cNvPr id="256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52959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文字方塊 5"/>
          <p:cNvSpPr txBox="1">
            <a:spLocks noChangeArrowheads="1"/>
          </p:cNvSpPr>
          <p:nvPr/>
        </p:nvSpPr>
        <p:spPr bwMode="auto">
          <a:xfrm>
            <a:off x="5867400" y="6443663"/>
            <a:ext cx="2879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r" eaLnBrk="1" hangingPunct="1"/>
            <a:r>
              <a:rPr lang="en-US" altLang="zh-TW" sz="1800"/>
              <a:t>Moore’s Law, Wikipedia</a:t>
            </a:r>
            <a:endParaRPr lang="zh-TW" altLang="en-US" sz="1800"/>
          </a:p>
        </p:txBody>
      </p:sp>
      <p:sp>
        <p:nvSpPr>
          <p:cNvPr id="25607" name="文字方塊 4"/>
          <p:cNvSpPr txBox="1">
            <a:spLocks noChangeArrowheads="1"/>
          </p:cNvSpPr>
          <p:nvPr/>
        </p:nvSpPr>
        <p:spPr bwMode="auto">
          <a:xfrm>
            <a:off x="539750" y="5876925"/>
            <a:ext cx="8424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eaLnBrk="1" hangingPunct="1"/>
            <a:r>
              <a:rPr lang="en-US" altLang="zh-TW" sz="1800" dirty="0"/>
              <a:t>As size scales </a:t>
            </a:r>
            <a:r>
              <a:rPr lang="en-US" altLang="zh-TW" sz="1800" dirty="0" smtClean="0"/>
              <a:t>below </a:t>
            </a:r>
            <a:r>
              <a:rPr lang="en-US" altLang="zh-TW" sz="1800" dirty="0"/>
              <a:t>100nm, mounting challenges</a:t>
            </a:r>
            <a:r>
              <a:rPr lang="en-US" altLang="zh-TW" sz="1800" dirty="0" smtClean="0"/>
              <a:t>…</a:t>
            </a:r>
            <a:r>
              <a:rPr lang="zh-TW" altLang="en-US" sz="1800" dirty="0" smtClean="0"/>
              <a:t>當尺寸</a:t>
            </a:r>
            <a:r>
              <a:rPr lang="zh-TW" altLang="en-US" sz="1800" dirty="0"/>
              <a:t>小</a:t>
            </a:r>
            <a:r>
              <a:rPr lang="zh-TW" altLang="zh-TW" sz="1800" dirty="0" smtClean="0"/>
              <a:t>過</a:t>
            </a:r>
            <a:r>
              <a:rPr lang="zh-TW" altLang="zh-TW" sz="1800" dirty="0"/>
              <a:t>100n</a:t>
            </a:r>
            <a:r>
              <a:rPr lang="zh-TW" altLang="zh-TW" sz="1800" dirty="0" smtClean="0"/>
              <a:t>m</a:t>
            </a:r>
            <a:r>
              <a:rPr lang="zh-TW" altLang="en-US" sz="1800" dirty="0" smtClean="0"/>
              <a:t>後，</a:t>
            </a:r>
            <a:r>
              <a:rPr lang="zh-TW" altLang="zh-TW" sz="1800" dirty="0"/>
              <a:t>挑戰</a:t>
            </a:r>
            <a:endParaRPr lang="zh-TW" altLang="en-US" sz="1800" dirty="0"/>
          </a:p>
          <a:p>
            <a:pPr eaLnBrk="1" hangingPunct="1"/>
            <a:r>
              <a:rPr lang="zh-TW" altLang="zh-TW" sz="1800" dirty="0" smtClean="0"/>
              <a:t>重重</a:t>
            </a:r>
            <a:r>
              <a:rPr lang="en-US" altLang="zh-TW" sz="1800" dirty="0" smtClean="0"/>
              <a:t>…</a:t>
            </a:r>
            <a:endParaRPr lang="zh-TW" altLang="en-US" sz="1800" dirty="0"/>
          </a:p>
        </p:txBody>
      </p:sp>
      <p:sp>
        <p:nvSpPr>
          <p:cNvPr id="7" name="文字方塊 6"/>
          <p:cNvSpPr txBox="1"/>
          <p:nvPr/>
        </p:nvSpPr>
        <p:spPr>
          <a:xfrm>
            <a:off x="6156176" y="1208941"/>
            <a:ext cx="2987824" cy="4524315"/>
          </a:xfrm>
          <a:prstGeom prst="rect">
            <a:avLst/>
          </a:prstGeom>
          <a:noFill/>
        </p:spPr>
        <p:txBody>
          <a:bodyPr wrap="square">
            <a:spAutoFit/>
          </a:bodyPr>
          <a:lstStyle/>
          <a:p>
            <a:pPr>
              <a:buClr>
                <a:srgbClr val="C00000"/>
              </a:buClr>
              <a:defRPr/>
            </a:pPr>
            <a:r>
              <a:rPr lang="en-US" altLang="zh-TW" sz="1800" dirty="0"/>
              <a:t>Traditional next generation </a:t>
            </a:r>
            <a:r>
              <a:rPr lang="en-US" altLang="zh-TW" sz="1800" dirty="0" smtClean="0"/>
              <a:t>challenges</a:t>
            </a:r>
            <a:endParaRPr lang="en-US" altLang="zh-TW" sz="1800" dirty="0"/>
          </a:p>
          <a:p>
            <a:pPr marL="355600" indent="-355600">
              <a:buClr>
                <a:srgbClr val="C00000"/>
              </a:buClr>
              <a:buFont typeface="Wingdings" pitchFamily="2" charset="2"/>
              <a:buChar char="l"/>
              <a:defRPr/>
            </a:pPr>
            <a:r>
              <a:rPr lang="en-US" altLang="zh-TW" sz="1800" dirty="0"/>
              <a:t>0.7x feature size</a:t>
            </a:r>
          </a:p>
          <a:p>
            <a:pPr marL="355600" indent="-355600">
              <a:buClr>
                <a:srgbClr val="C00000"/>
              </a:buClr>
              <a:buFont typeface="Wingdings" pitchFamily="2" charset="2"/>
              <a:buChar char="l"/>
              <a:defRPr/>
            </a:pPr>
            <a:r>
              <a:rPr lang="en-US" altLang="zh-TW" sz="1800" dirty="0"/>
              <a:t>Transistor Ion/</a:t>
            </a:r>
            <a:r>
              <a:rPr lang="en-US" altLang="zh-TW" sz="1800" dirty="0" err="1"/>
              <a:t>Ioff</a:t>
            </a:r>
            <a:endParaRPr lang="en-US" altLang="zh-TW" sz="1800" dirty="0"/>
          </a:p>
          <a:p>
            <a:pPr marL="355600" indent="-355600">
              <a:buClr>
                <a:srgbClr val="C00000"/>
              </a:buClr>
              <a:buFont typeface="Wingdings" pitchFamily="2" charset="2"/>
              <a:buChar char="l"/>
              <a:defRPr/>
            </a:pPr>
            <a:r>
              <a:rPr lang="en-US" altLang="zh-TW" sz="1800" dirty="0"/>
              <a:t>SiO2 gate leakage</a:t>
            </a:r>
          </a:p>
          <a:p>
            <a:pPr marL="355600" indent="-355600">
              <a:buClr>
                <a:srgbClr val="C00000"/>
              </a:buClr>
              <a:buFont typeface="Wingdings" pitchFamily="2" charset="2"/>
              <a:buChar char="l"/>
              <a:defRPr/>
            </a:pPr>
            <a:r>
              <a:rPr lang="en-US" altLang="zh-TW" sz="1800" dirty="0"/>
              <a:t>Device variations</a:t>
            </a:r>
          </a:p>
          <a:p>
            <a:pPr marL="355600" indent="-355600">
              <a:buClr>
                <a:srgbClr val="C00000"/>
              </a:buClr>
              <a:buFont typeface="Wingdings" pitchFamily="2" charset="2"/>
              <a:buChar char="l"/>
              <a:defRPr/>
            </a:pPr>
            <a:r>
              <a:rPr lang="en-US" altLang="zh-TW" sz="1800" dirty="0"/>
              <a:t>Interconnect </a:t>
            </a:r>
          </a:p>
          <a:p>
            <a:pPr marL="355600" indent="-355600">
              <a:buClr>
                <a:srgbClr val="C00000"/>
              </a:buClr>
              <a:buFont typeface="Wingdings" pitchFamily="2" charset="2"/>
              <a:buChar char="l"/>
              <a:defRPr/>
            </a:pPr>
            <a:r>
              <a:rPr lang="en-US" altLang="zh-TW" sz="1800" dirty="0"/>
              <a:t>Power </a:t>
            </a:r>
            <a:r>
              <a:rPr lang="en-US" altLang="zh-TW" sz="1800" dirty="0" smtClean="0"/>
              <a:t>dissipation</a:t>
            </a:r>
          </a:p>
          <a:p>
            <a:pPr>
              <a:buClr>
                <a:srgbClr val="C00000"/>
              </a:buClr>
              <a:defRPr/>
            </a:pPr>
            <a:endParaRPr lang="en-US" altLang="zh-TW" sz="1800" dirty="0" smtClean="0"/>
          </a:p>
          <a:p>
            <a:pPr>
              <a:buClr>
                <a:srgbClr val="C00000"/>
              </a:buClr>
              <a:defRPr/>
            </a:pPr>
            <a:r>
              <a:rPr lang="zh-TW" altLang="en-US" dirty="0"/>
              <a:t>傳統的</a:t>
            </a:r>
            <a:r>
              <a:rPr lang="zh-TW" altLang="en-US" dirty="0" smtClean="0"/>
              <a:t>下一世代挑戰</a:t>
            </a:r>
            <a:endParaRPr lang="en-US" altLang="zh-TW" dirty="0" smtClean="0"/>
          </a:p>
          <a:p>
            <a:pPr marL="285750" indent="-285750">
              <a:buClr>
                <a:srgbClr val="C00000"/>
              </a:buClr>
              <a:buFont typeface="Wingdings" pitchFamily="2" charset="2"/>
              <a:buChar char="l"/>
              <a:defRPr/>
            </a:pPr>
            <a:r>
              <a:rPr lang="zh-TW" altLang="en-US" dirty="0" smtClean="0"/>
              <a:t>尺寸微縮</a:t>
            </a:r>
            <a:r>
              <a:rPr lang="en-US" altLang="zh-TW" dirty="0" smtClean="0"/>
              <a:t>0.7</a:t>
            </a:r>
            <a:r>
              <a:rPr lang="zh-TW" altLang="en-US" dirty="0" smtClean="0"/>
              <a:t>倍問題</a:t>
            </a:r>
            <a:endParaRPr lang="en-US" altLang="zh-TW" dirty="0"/>
          </a:p>
          <a:p>
            <a:pPr marL="285750" indent="-285750">
              <a:buClr>
                <a:srgbClr val="C00000"/>
              </a:buClr>
              <a:buFont typeface="Wingdings" pitchFamily="2" charset="2"/>
              <a:buChar char="l"/>
              <a:defRPr/>
            </a:pPr>
            <a:r>
              <a:rPr lang="zh-TW" altLang="en-US" dirty="0" smtClean="0"/>
              <a:t>電晶體電流開關問題</a:t>
            </a:r>
            <a:endParaRPr lang="en-US" altLang="zh-TW" dirty="0" smtClean="0"/>
          </a:p>
          <a:p>
            <a:pPr marL="285750" indent="-285750">
              <a:buClr>
                <a:srgbClr val="C00000"/>
              </a:buClr>
              <a:buFont typeface="Wingdings" pitchFamily="2" charset="2"/>
              <a:buChar char="l"/>
              <a:defRPr/>
            </a:pPr>
            <a:r>
              <a:rPr lang="zh-TW" altLang="en-US" dirty="0" smtClean="0"/>
              <a:t>二氧化矽</a:t>
            </a:r>
            <a:r>
              <a:rPr lang="zh-TW" altLang="en-US" dirty="0"/>
              <a:t>閘極</a:t>
            </a:r>
            <a:r>
              <a:rPr lang="zh-TW" altLang="en-US" dirty="0" smtClean="0"/>
              <a:t>漏電問題</a:t>
            </a:r>
            <a:endParaRPr lang="en-US" altLang="zh-TW" dirty="0" smtClean="0"/>
          </a:p>
          <a:p>
            <a:pPr marL="285750" indent="-285750">
              <a:buClr>
                <a:srgbClr val="C00000"/>
              </a:buClr>
              <a:buFont typeface="Wingdings" pitchFamily="2" charset="2"/>
              <a:buChar char="l"/>
              <a:defRPr/>
            </a:pPr>
            <a:r>
              <a:rPr lang="zh-TW" altLang="en-US" dirty="0" smtClean="0"/>
              <a:t>元件特性的變異性問題</a:t>
            </a:r>
            <a:endParaRPr lang="en-US" altLang="zh-TW" dirty="0" smtClean="0"/>
          </a:p>
          <a:p>
            <a:pPr marL="285750" indent="-285750">
              <a:buClr>
                <a:srgbClr val="C00000"/>
              </a:buClr>
              <a:buFont typeface="Wingdings" pitchFamily="2" charset="2"/>
              <a:buChar char="l"/>
              <a:defRPr/>
            </a:pPr>
            <a:r>
              <a:rPr lang="zh-TW" altLang="en-US" dirty="0" smtClean="0"/>
              <a:t>金屬導線問題</a:t>
            </a:r>
            <a:endParaRPr lang="en-US" altLang="zh-TW" dirty="0"/>
          </a:p>
          <a:p>
            <a:pPr marL="285750" indent="-285750">
              <a:buClr>
                <a:srgbClr val="C00000"/>
              </a:buClr>
              <a:buFont typeface="Wingdings" pitchFamily="2" charset="2"/>
              <a:buChar char="l"/>
              <a:defRPr/>
            </a:pPr>
            <a:r>
              <a:rPr lang="zh-TW" altLang="en-US" dirty="0" smtClean="0"/>
              <a:t>功耗問題</a:t>
            </a:r>
            <a:endParaRPr lang="zh-TW" altLang="en-US" dirty="0"/>
          </a:p>
        </p:txBody>
      </p:sp>
      <p:sp>
        <p:nvSpPr>
          <p:cNvPr id="8" name="橢圓 7"/>
          <p:cNvSpPr/>
          <p:nvPr/>
        </p:nvSpPr>
        <p:spPr>
          <a:xfrm>
            <a:off x="3708400" y="2205038"/>
            <a:ext cx="2232025" cy="2160587"/>
          </a:xfrm>
          <a:prstGeom prst="ellipse">
            <a:avLst/>
          </a:prstGeom>
          <a:noFill/>
          <a:ln>
            <a:solidFill>
              <a:srgbClr val="F21C1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sz="1800"/>
          </a:p>
        </p:txBody>
      </p:sp>
      <p:sp>
        <p:nvSpPr>
          <p:cNvPr id="25610" name="文字方塊 8"/>
          <p:cNvSpPr txBox="1">
            <a:spLocks noChangeArrowheads="1"/>
          </p:cNvSpPr>
          <p:nvPr/>
        </p:nvSpPr>
        <p:spPr bwMode="auto">
          <a:xfrm>
            <a:off x="1331640" y="2997200"/>
            <a:ext cx="23034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eaLnBrk="1" hangingPunct="1"/>
            <a:r>
              <a:rPr lang="en-US" altLang="zh-TW" sz="2000" dirty="0">
                <a:solidFill>
                  <a:srgbClr val="C00000"/>
                </a:solidFill>
              </a:rPr>
              <a:t>IC scaling forecast by Moore’s Law</a:t>
            </a:r>
            <a:endParaRPr lang="zh-TW" altLang="en-US" sz="2000" dirty="0">
              <a:solidFill>
                <a:srgbClr val="C00000"/>
              </a:solidFill>
            </a:endParaRPr>
          </a:p>
        </p:txBody>
      </p:sp>
    </p:spTree>
    <p:extLst>
      <p:ext uri="{BB962C8B-B14F-4D97-AF65-F5344CB8AC3E}">
        <p14:creationId xmlns:p14="http://schemas.microsoft.com/office/powerpoint/2010/main" val="3031573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投影片編號版面配置區 5"/>
          <p:cNvSpPr>
            <a:spLocks noGrp="1"/>
          </p:cNvSpPr>
          <p:nvPr>
            <p:ph type="sldNum" sz="quarter" idx="12"/>
          </p:nvPr>
        </p:nvSpPr>
        <p:spPr>
          <a:xfrm>
            <a:off x="6975475" y="6519863"/>
            <a:ext cx="2133600" cy="365125"/>
          </a:xfrm>
        </p:spPr>
        <p:txBody>
          <a:bodyPr/>
          <a:lstStyle/>
          <a:p>
            <a:pPr>
              <a:defRPr/>
            </a:pPr>
            <a:fld id="{39525CE5-062B-46FE-BE4C-AA353FBB00E8}" type="slidenum">
              <a:rPr lang="zh-TW" altLang="en-US"/>
              <a:pPr>
                <a:defRPr/>
              </a:pPr>
              <a:t>17</a:t>
            </a:fld>
            <a:endParaRPr lang="zh-TW" altLang="en-US" dirty="0"/>
          </a:p>
        </p:txBody>
      </p:sp>
      <p:pic>
        <p:nvPicPr>
          <p:cNvPr id="26628" name="Picture 2" descr="File:Supercomputing-rmax-graph.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666328"/>
            <a:ext cx="7581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2"/>
          <p:cNvSpPr txBox="1">
            <a:spLocks noChangeArrowheads="1"/>
          </p:cNvSpPr>
          <p:nvPr/>
        </p:nvSpPr>
        <p:spPr bwMode="auto">
          <a:xfrm>
            <a:off x="554906" y="-99392"/>
            <a:ext cx="8049542"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ctr" eaLnBrk="1" hangingPunct="1"/>
            <a:r>
              <a:rPr kumimoji="0" lang="en-US" altLang="zh-TW" sz="3600" dirty="0">
                <a:solidFill>
                  <a:srgbClr val="C00000"/>
                </a:solidFill>
                <a:latin typeface="Calibri" pitchFamily="34" charset="0"/>
              </a:rPr>
              <a:t>Top Supercomputer Speeds in 60+ </a:t>
            </a:r>
            <a:r>
              <a:rPr kumimoji="0" lang="en-US" altLang="zh-TW" sz="3600" dirty="0" smtClean="0">
                <a:solidFill>
                  <a:srgbClr val="C00000"/>
                </a:solidFill>
                <a:latin typeface="Calibri" pitchFamily="34" charset="0"/>
              </a:rPr>
              <a:t>years</a:t>
            </a:r>
            <a:r>
              <a:rPr kumimoji="0" lang="zh-TW" altLang="en-US" sz="3600" dirty="0" smtClean="0">
                <a:solidFill>
                  <a:srgbClr val="C00000"/>
                </a:solidFill>
                <a:latin typeface="Calibri" pitchFamily="34" charset="0"/>
              </a:rPr>
              <a:t> </a:t>
            </a:r>
            <a:r>
              <a:rPr lang="en-US" altLang="zh-TW" sz="3600" dirty="0" smtClean="0">
                <a:solidFill>
                  <a:srgbClr val="C00000"/>
                </a:solidFill>
              </a:rPr>
              <a:t>60</a:t>
            </a:r>
            <a:r>
              <a:rPr lang="zh-TW" altLang="en-US" sz="3600" dirty="0" smtClean="0">
                <a:solidFill>
                  <a:srgbClr val="C00000"/>
                </a:solidFill>
              </a:rPr>
              <a:t>多年來頂</a:t>
            </a:r>
            <a:r>
              <a:rPr lang="zh-TW" altLang="en-US" sz="3600" dirty="0">
                <a:solidFill>
                  <a:srgbClr val="C00000"/>
                </a:solidFill>
              </a:rPr>
              <a:t>級超級計算機</a:t>
            </a:r>
            <a:r>
              <a:rPr lang="zh-TW" altLang="en-US" sz="3600" dirty="0" smtClean="0">
                <a:solidFill>
                  <a:srgbClr val="C00000"/>
                </a:solidFill>
              </a:rPr>
              <a:t>速度演變</a:t>
            </a:r>
            <a:endParaRPr lang="zh-TW" altLang="en-US" sz="3600" dirty="0">
              <a:solidFill>
                <a:srgbClr val="C00000"/>
              </a:solidFill>
            </a:endParaRPr>
          </a:p>
          <a:p>
            <a:pPr algn="ctr" eaLnBrk="1" hangingPunct="1"/>
            <a:endParaRPr kumimoji="0" lang="zh-TW" altLang="zh-TW" sz="3600" dirty="0">
              <a:solidFill>
                <a:srgbClr val="C00000"/>
              </a:solidFill>
              <a:latin typeface="Calibri" pitchFamily="34" charset="0"/>
            </a:endParaRPr>
          </a:p>
        </p:txBody>
      </p:sp>
      <p:sp>
        <p:nvSpPr>
          <p:cNvPr id="26630" name="文字方塊 3"/>
          <p:cNvSpPr txBox="1">
            <a:spLocks noChangeArrowheads="1"/>
          </p:cNvSpPr>
          <p:nvPr/>
        </p:nvSpPr>
        <p:spPr bwMode="auto">
          <a:xfrm>
            <a:off x="6472238" y="6524625"/>
            <a:ext cx="2420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eaLnBrk="1" hangingPunct="1"/>
            <a:r>
              <a:rPr lang="en-US" altLang="zh-TW" sz="1400"/>
              <a:t>Supercomputer, Wikipedia</a:t>
            </a:r>
          </a:p>
        </p:txBody>
      </p:sp>
      <p:sp>
        <p:nvSpPr>
          <p:cNvPr id="26631" name="Text Box 5"/>
          <p:cNvSpPr txBox="1">
            <a:spLocks noChangeArrowheads="1"/>
          </p:cNvSpPr>
          <p:nvPr/>
        </p:nvSpPr>
        <p:spPr bwMode="auto">
          <a:xfrm>
            <a:off x="324544" y="6237312"/>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eaLnBrk="1" hangingPunct="1"/>
            <a:r>
              <a:rPr lang="en-US" altLang="zh-TW" sz="1800" dirty="0">
                <a:solidFill>
                  <a:srgbClr val="C00000"/>
                </a:solidFill>
              </a:rPr>
              <a:t>Fastest as of </a:t>
            </a:r>
            <a:r>
              <a:rPr lang="en-US" altLang="zh-TW" sz="1800" dirty="0" smtClean="0">
                <a:solidFill>
                  <a:srgbClr val="C00000"/>
                </a:solidFill>
              </a:rPr>
              <a:t>today </a:t>
            </a:r>
            <a:r>
              <a:rPr lang="zh-TW" altLang="en-US" sz="1800" dirty="0" smtClean="0">
                <a:solidFill>
                  <a:srgbClr val="C00000"/>
                </a:solidFill>
              </a:rPr>
              <a:t>現今最快電腦</a:t>
            </a:r>
            <a:r>
              <a:rPr lang="en-US" altLang="zh-TW" sz="1800" dirty="0" smtClean="0">
                <a:solidFill>
                  <a:srgbClr val="C00000"/>
                </a:solidFill>
              </a:rPr>
              <a:t>: </a:t>
            </a:r>
            <a:r>
              <a:rPr lang="en-US" altLang="zh-TW" sz="1800" dirty="0">
                <a:solidFill>
                  <a:srgbClr val="C00000"/>
                </a:solidFill>
              </a:rPr>
              <a:t>Cray Titan, 17.59 </a:t>
            </a:r>
            <a:r>
              <a:rPr lang="en-US" altLang="zh-TW" sz="1800" dirty="0" smtClean="0">
                <a:solidFill>
                  <a:srgbClr val="C00000"/>
                </a:solidFill>
              </a:rPr>
              <a:t>PFLOPS</a:t>
            </a:r>
            <a:r>
              <a:rPr lang="zh-TW" altLang="en-US" sz="1800" dirty="0" smtClean="0">
                <a:solidFill>
                  <a:srgbClr val="C00000"/>
                </a:solidFill>
              </a:rPr>
              <a:t> </a:t>
            </a:r>
            <a:r>
              <a:rPr lang="en-US" altLang="zh-TW" sz="1800" dirty="0" smtClean="0">
                <a:solidFill>
                  <a:srgbClr val="C00000"/>
                </a:solidFill>
              </a:rPr>
              <a:t>(17.59 x10</a:t>
            </a:r>
            <a:r>
              <a:rPr lang="en-US" altLang="zh-TW" sz="1800" baseline="30000" dirty="0" smtClean="0">
                <a:solidFill>
                  <a:srgbClr val="C00000"/>
                </a:solidFill>
              </a:rPr>
              <a:t>15</a:t>
            </a:r>
            <a:r>
              <a:rPr lang="zh-TW" altLang="en-US" sz="1800" dirty="0" smtClean="0">
                <a:solidFill>
                  <a:srgbClr val="C00000"/>
                </a:solidFill>
              </a:rPr>
              <a:t>科學運算</a:t>
            </a:r>
            <a:r>
              <a:rPr lang="en-US" altLang="zh-TW" sz="1800" dirty="0" smtClean="0">
                <a:solidFill>
                  <a:srgbClr val="C00000"/>
                </a:solidFill>
              </a:rPr>
              <a:t>)</a:t>
            </a:r>
            <a:endParaRPr lang="en-US" altLang="zh-TW" sz="1800" dirty="0">
              <a:solidFill>
                <a:srgbClr val="C00000"/>
              </a:solidFill>
            </a:endParaRPr>
          </a:p>
        </p:txBody>
      </p:sp>
      <p:sp>
        <p:nvSpPr>
          <p:cNvPr id="26632" name="Line 6"/>
          <p:cNvSpPr>
            <a:spLocks noChangeShapeType="1"/>
          </p:cNvSpPr>
          <p:nvPr/>
        </p:nvSpPr>
        <p:spPr bwMode="auto">
          <a:xfrm>
            <a:off x="5795963" y="2754560"/>
            <a:ext cx="576262" cy="0"/>
          </a:xfrm>
          <a:prstGeom prst="line">
            <a:avLst/>
          </a:prstGeom>
          <a:noFill/>
          <a:ln w="3810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6633" name="Text Box 7"/>
          <p:cNvSpPr txBox="1">
            <a:spLocks noChangeArrowheads="1"/>
          </p:cNvSpPr>
          <p:nvPr/>
        </p:nvSpPr>
        <p:spPr bwMode="auto">
          <a:xfrm>
            <a:off x="1617663" y="2564904"/>
            <a:ext cx="4249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ctr" eaLnBrk="1" hangingPunct="1">
              <a:spcBef>
                <a:spcPct val="50000"/>
              </a:spcBef>
            </a:pPr>
            <a:r>
              <a:rPr lang="en-US" altLang="zh-TW" sz="1800" dirty="0">
                <a:solidFill>
                  <a:srgbClr val="C00000"/>
                </a:solidFill>
              </a:rPr>
              <a:t>Multi-core PC, smart phone</a:t>
            </a:r>
          </a:p>
        </p:txBody>
      </p:sp>
      <p:sp>
        <p:nvSpPr>
          <p:cNvPr id="26634" name="Text Box 8"/>
          <p:cNvSpPr txBox="1">
            <a:spLocks noChangeArrowheads="1"/>
          </p:cNvSpPr>
          <p:nvPr/>
        </p:nvSpPr>
        <p:spPr bwMode="auto">
          <a:xfrm>
            <a:off x="2844800" y="3357066"/>
            <a:ext cx="1655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eaLnBrk="1" hangingPunct="1">
              <a:spcBef>
                <a:spcPct val="50000"/>
              </a:spcBef>
            </a:pPr>
            <a:r>
              <a:rPr lang="en-US" altLang="zh-TW" sz="1800" dirty="0">
                <a:solidFill>
                  <a:srgbClr val="C00000"/>
                </a:solidFill>
              </a:rPr>
              <a:t>Cray-1</a:t>
            </a:r>
          </a:p>
        </p:txBody>
      </p:sp>
      <p:sp>
        <p:nvSpPr>
          <p:cNvPr id="26635" name="Line 9"/>
          <p:cNvSpPr>
            <a:spLocks noChangeShapeType="1"/>
          </p:cNvSpPr>
          <p:nvPr/>
        </p:nvSpPr>
        <p:spPr bwMode="auto">
          <a:xfrm>
            <a:off x="4284663" y="3573090"/>
            <a:ext cx="720725" cy="0"/>
          </a:xfrm>
          <a:prstGeom prst="line">
            <a:avLst/>
          </a:prstGeom>
          <a:noFill/>
          <a:ln w="3810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6636" name="Text Box 10"/>
          <p:cNvSpPr txBox="1">
            <a:spLocks noChangeArrowheads="1"/>
          </p:cNvSpPr>
          <p:nvPr/>
        </p:nvSpPr>
        <p:spPr bwMode="auto">
          <a:xfrm>
            <a:off x="3060700" y="3043361"/>
            <a:ext cx="2016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eaLnBrk="1" hangingPunct="1">
              <a:spcBef>
                <a:spcPct val="50000"/>
              </a:spcBef>
            </a:pPr>
            <a:r>
              <a:rPr lang="en-US" altLang="zh-TW" sz="1800" dirty="0">
                <a:solidFill>
                  <a:srgbClr val="C00000"/>
                </a:solidFill>
              </a:rPr>
              <a:t>Cray-X MP</a:t>
            </a:r>
          </a:p>
        </p:txBody>
      </p:sp>
      <p:sp>
        <p:nvSpPr>
          <p:cNvPr id="26637" name="Line 11"/>
          <p:cNvSpPr>
            <a:spLocks noChangeShapeType="1"/>
          </p:cNvSpPr>
          <p:nvPr/>
        </p:nvSpPr>
        <p:spPr bwMode="auto">
          <a:xfrm>
            <a:off x="4859338" y="3259385"/>
            <a:ext cx="720725" cy="0"/>
          </a:xfrm>
          <a:prstGeom prst="line">
            <a:avLst/>
          </a:prstGeom>
          <a:noFill/>
          <a:ln w="38100">
            <a:solidFill>
              <a:srgbClr val="993300"/>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19296963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AutoShape 6"/>
          <p:cNvSpPr>
            <a:spLocks noChangeArrowheads="1"/>
          </p:cNvSpPr>
          <p:nvPr/>
        </p:nvSpPr>
        <p:spPr bwMode="auto">
          <a:xfrm flipH="1">
            <a:off x="4572000" y="6264275"/>
            <a:ext cx="4572000" cy="620713"/>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4" name="投影片編號版面配置區 5"/>
          <p:cNvSpPr>
            <a:spLocks noGrp="1"/>
          </p:cNvSpPr>
          <p:nvPr>
            <p:ph type="sldNum" sz="quarter" idx="12"/>
          </p:nvPr>
        </p:nvSpPr>
        <p:spPr>
          <a:xfrm>
            <a:off x="6975475" y="6519863"/>
            <a:ext cx="2133600" cy="365125"/>
          </a:xfrm>
        </p:spPr>
        <p:txBody>
          <a:bodyPr/>
          <a:lstStyle/>
          <a:p>
            <a:pPr>
              <a:defRPr/>
            </a:pPr>
            <a:fld id="{B987FCC1-7DFB-428B-8AF6-DE11A2C9A2E3}" type="slidenum">
              <a:rPr lang="zh-TW" altLang="en-US"/>
              <a:pPr>
                <a:defRPr/>
              </a:pPr>
              <a:t>18</a:t>
            </a:fld>
            <a:endParaRPr lang="zh-TW" altLang="en-US" dirty="0"/>
          </a:p>
        </p:txBody>
      </p:sp>
    </p:spTree>
    <p:extLst>
      <p:ext uri="{BB962C8B-B14F-4D97-AF65-F5344CB8AC3E}">
        <p14:creationId xmlns:p14="http://schemas.microsoft.com/office/powerpoint/2010/main" val="1904326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p:txBody>
          <a:bodyPr/>
          <a:lstStyle/>
          <a:p>
            <a:pPr>
              <a:defRPr/>
            </a:pPr>
            <a:fld id="{BE325390-7E34-4619-8559-2710C0ED3951}" type="slidenum">
              <a:rPr lang="zh-TW" altLang="en-US"/>
              <a:pPr>
                <a:defRPr/>
              </a:pPr>
              <a:t>19</a:t>
            </a:fld>
            <a:endParaRPr lang="zh-TW" altLang="en-US"/>
          </a:p>
        </p:txBody>
      </p:sp>
      <p:pic>
        <p:nvPicPr>
          <p:cNvPr id="29699" name="Picture 5" descr="toon8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582738"/>
            <a:ext cx="6337300"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2"/>
          <p:cNvSpPr txBox="1">
            <a:spLocks noChangeArrowheads="1"/>
          </p:cNvSpPr>
          <p:nvPr/>
        </p:nvSpPr>
        <p:spPr bwMode="auto">
          <a:xfrm>
            <a:off x="323850" y="0"/>
            <a:ext cx="8496300"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ctr" eaLnBrk="1" hangingPunct="1"/>
            <a:r>
              <a:rPr kumimoji="0" lang="en-US" altLang="zh-TW" sz="3600" dirty="0">
                <a:solidFill>
                  <a:srgbClr val="C00000"/>
                </a:solidFill>
                <a:latin typeface="Calibri" pitchFamily="34" charset="0"/>
              </a:rPr>
              <a:t>  Unimaginable Applications of Information Technology in 21st </a:t>
            </a:r>
            <a:r>
              <a:rPr kumimoji="0" lang="en-US" altLang="zh-TW" sz="3600" dirty="0" smtClean="0">
                <a:solidFill>
                  <a:srgbClr val="C00000"/>
                </a:solidFill>
                <a:latin typeface="Calibri" pitchFamily="34" charset="0"/>
              </a:rPr>
              <a:t>Century</a:t>
            </a:r>
          </a:p>
          <a:p>
            <a:pPr algn="ctr" eaLnBrk="1" hangingPunct="1"/>
            <a:r>
              <a:rPr lang="en-US" altLang="zh-TW" sz="3600" dirty="0" smtClean="0">
                <a:solidFill>
                  <a:srgbClr val="C00000"/>
                </a:solidFill>
              </a:rPr>
              <a:t>21</a:t>
            </a:r>
            <a:r>
              <a:rPr lang="zh-TW" altLang="en-US" sz="3600" dirty="0" smtClean="0">
                <a:solidFill>
                  <a:srgbClr val="C00000"/>
                </a:solidFill>
              </a:rPr>
              <a:t>世紀資訊技術</a:t>
            </a:r>
            <a:r>
              <a:rPr lang="zh-TW" altLang="en-US" sz="3600" dirty="0">
                <a:solidFill>
                  <a:srgbClr val="C00000"/>
                </a:solidFill>
              </a:rPr>
              <a:t>的</a:t>
            </a:r>
            <a:r>
              <a:rPr lang="zh-TW" altLang="en-US" sz="3600" dirty="0" smtClean="0">
                <a:solidFill>
                  <a:srgbClr val="C00000"/>
                </a:solidFill>
              </a:rPr>
              <a:t>應用超越想像</a:t>
            </a:r>
            <a:endParaRPr lang="zh-TW" altLang="en-US" sz="3600" dirty="0">
              <a:solidFill>
                <a:srgbClr val="C00000"/>
              </a:solidFill>
            </a:endParaRPr>
          </a:p>
          <a:p>
            <a:pPr algn="ctr" eaLnBrk="1" hangingPunct="1"/>
            <a:r>
              <a:rPr kumimoji="0" lang="en-US" altLang="zh-TW" sz="3600" dirty="0" smtClean="0">
                <a:solidFill>
                  <a:srgbClr val="C00000"/>
                </a:solidFill>
                <a:latin typeface="Calibri" pitchFamily="34" charset="0"/>
              </a:rPr>
              <a:t> </a:t>
            </a:r>
            <a:endParaRPr kumimoji="0" lang="zh-TW" altLang="zh-TW" sz="3600" dirty="0">
              <a:solidFill>
                <a:srgbClr val="C00000"/>
              </a:solidFill>
              <a:latin typeface="Calibri" pitchFamily="34" charset="0"/>
            </a:endParaRPr>
          </a:p>
        </p:txBody>
      </p:sp>
      <p:sp>
        <p:nvSpPr>
          <p:cNvPr id="2" name="文字方塊 1"/>
          <p:cNvSpPr txBox="1"/>
          <p:nvPr/>
        </p:nvSpPr>
        <p:spPr>
          <a:xfrm>
            <a:off x="2267745" y="6124059"/>
            <a:ext cx="4536504" cy="461665"/>
          </a:xfrm>
          <a:prstGeom prst="rect">
            <a:avLst/>
          </a:prstGeom>
          <a:noFill/>
        </p:spPr>
        <p:txBody>
          <a:bodyPr wrap="square" rtlCol="0">
            <a:spAutoFit/>
          </a:bodyPr>
          <a:lstStyle/>
          <a:p>
            <a:pPr algn="ctr"/>
            <a:r>
              <a:rPr lang="zh-TW" altLang="en-US" sz="2400" dirty="0" smtClean="0">
                <a:solidFill>
                  <a:srgbClr val="C00000"/>
                </a:solidFill>
              </a:rPr>
              <a:t>我的臉書說你</a:t>
            </a:r>
            <a:r>
              <a:rPr lang="zh-TW" altLang="en-US" sz="2400" dirty="0">
                <a:solidFill>
                  <a:srgbClr val="C00000"/>
                </a:solidFill>
              </a:rPr>
              <a:t>要我把鹽</a:t>
            </a:r>
            <a:r>
              <a:rPr lang="zh-TW" altLang="en-US" sz="2400" dirty="0" smtClean="0">
                <a:solidFill>
                  <a:srgbClr val="C00000"/>
                </a:solidFill>
              </a:rPr>
              <a:t>遞給你</a:t>
            </a:r>
            <a:endParaRPr lang="zh-TW" altLang="en-US" sz="2400" dirty="0">
              <a:solidFill>
                <a:srgbClr val="C00000"/>
              </a:solidFill>
            </a:endParaRPr>
          </a:p>
        </p:txBody>
      </p:sp>
    </p:spTree>
    <p:extLst>
      <p:ext uri="{BB962C8B-B14F-4D97-AF65-F5344CB8AC3E}">
        <p14:creationId xmlns:p14="http://schemas.microsoft.com/office/powerpoint/2010/main" val="388175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395288" y="981075"/>
            <a:ext cx="8382000" cy="5721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474663" indent="-474663" eaLnBrk="0" hangingPunct="0">
              <a:tabLst>
                <a:tab pos="2286000" algn="l"/>
              </a:tabLst>
              <a:defRPr kumimoji="1" sz="3200">
                <a:solidFill>
                  <a:schemeClr val="tx1"/>
                </a:solidFill>
                <a:latin typeface="Arial" pitchFamily="34" charset="0"/>
                <a:ea typeface="新細明體" pitchFamily="18" charset="-120"/>
              </a:defRPr>
            </a:lvl1pPr>
            <a:lvl2pPr marL="931863" indent="-474663" eaLnBrk="0" hangingPunct="0">
              <a:tabLst>
                <a:tab pos="2286000" algn="l"/>
              </a:tabLst>
              <a:defRPr kumimoji="1" sz="3200">
                <a:solidFill>
                  <a:schemeClr val="tx1"/>
                </a:solidFill>
                <a:latin typeface="Arial" pitchFamily="34" charset="0"/>
                <a:ea typeface="新細明體" pitchFamily="18" charset="-120"/>
              </a:defRPr>
            </a:lvl2pPr>
            <a:lvl3pPr marL="1143000" indent="-228600" eaLnBrk="0" hangingPunct="0">
              <a:tabLst>
                <a:tab pos="2286000" algn="l"/>
              </a:tabLst>
              <a:defRPr kumimoji="1" sz="3200">
                <a:solidFill>
                  <a:schemeClr val="tx1"/>
                </a:solidFill>
                <a:latin typeface="Arial" pitchFamily="34" charset="0"/>
                <a:ea typeface="新細明體" pitchFamily="18" charset="-120"/>
              </a:defRPr>
            </a:lvl3pPr>
            <a:lvl4pPr marL="1600200" indent="-228600" eaLnBrk="0" hangingPunct="0">
              <a:tabLst>
                <a:tab pos="2286000" algn="l"/>
              </a:tabLst>
              <a:defRPr kumimoji="1" sz="3200">
                <a:solidFill>
                  <a:schemeClr val="tx1"/>
                </a:solidFill>
                <a:latin typeface="Arial" pitchFamily="34" charset="0"/>
                <a:ea typeface="新細明體" pitchFamily="18" charset="-120"/>
              </a:defRPr>
            </a:lvl4pPr>
            <a:lvl5pPr marL="2057400" indent="-228600" eaLnBrk="0" hangingPunct="0">
              <a:tabLst>
                <a:tab pos="2286000" algn="l"/>
              </a:tabLst>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tabLst>
                <a:tab pos="2286000" algn="l"/>
              </a:tabLs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tabLst>
                <a:tab pos="2286000" algn="l"/>
              </a:tabLs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tabLst>
                <a:tab pos="2286000" algn="l"/>
              </a:tabLs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tabLst>
                <a:tab pos="2286000" algn="l"/>
              </a:tabLst>
              <a:defRPr kumimoji="1" sz="3200">
                <a:solidFill>
                  <a:schemeClr val="tx1"/>
                </a:solidFill>
                <a:latin typeface="Arial" pitchFamily="34" charset="0"/>
                <a:ea typeface="新細明體" pitchFamily="18" charset="-120"/>
              </a:defRPr>
            </a:lvl9pPr>
          </a:lstStyle>
          <a:p>
            <a:pPr algn="ctr" eaLnBrk="1" hangingPunct="1"/>
            <a:r>
              <a:rPr lang="zh-TW" altLang="zh-TW" sz="2000" dirty="0" smtClean="0">
                <a:solidFill>
                  <a:srgbClr val="C00000"/>
                </a:solidFill>
              </a:rPr>
              <a:t>伊利諾</a:t>
            </a:r>
            <a:r>
              <a:rPr lang="zh-TW" altLang="en-US" sz="2000" dirty="0" smtClean="0">
                <a:solidFill>
                  <a:srgbClr val="C00000"/>
                </a:solidFill>
              </a:rPr>
              <a:t>大學香檳</a:t>
            </a:r>
            <a:r>
              <a:rPr lang="zh-TW" altLang="en-US" sz="2000" dirty="0">
                <a:solidFill>
                  <a:srgbClr val="C00000"/>
                </a:solidFill>
              </a:rPr>
              <a:t>分校</a:t>
            </a:r>
            <a:r>
              <a:rPr kumimoji="0" lang="zh-TW" altLang="en-US" sz="2000" dirty="0" smtClean="0">
                <a:solidFill>
                  <a:srgbClr val="C00000"/>
                </a:solidFill>
              </a:rPr>
              <a:t>電機博士</a:t>
            </a:r>
            <a:r>
              <a:rPr kumimoji="0" lang="en-US" altLang="zh-TW" sz="2000" dirty="0" smtClean="0">
                <a:solidFill>
                  <a:srgbClr val="C00000"/>
                </a:solidFill>
              </a:rPr>
              <a:t>/</a:t>
            </a:r>
            <a:r>
              <a:rPr kumimoji="0" lang="zh-TW" altLang="en-US" sz="2000" dirty="0" smtClean="0">
                <a:solidFill>
                  <a:srgbClr val="C00000"/>
                </a:solidFill>
              </a:rPr>
              <a:t>碩士</a:t>
            </a:r>
            <a:r>
              <a:rPr kumimoji="0" lang="en-US" altLang="zh-TW" sz="2000" dirty="0" smtClean="0">
                <a:solidFill>
                  <a:srgbClr val="C00000"/>
                </a:solidFill>
              </a:rPr>
              <a:t>, </a:t>
            </a:r>
            <a:r>
              <a:rPr kumimoji="0" lang="en-US" altLang="zh-TW" sz="2000" dirty="0">
                <a:solidFill>
                  <a:srgbClr val="C00000"/>
                </a:solidFill>
              </a:rPr>
              <a:t>1986/84</a:t>
            </a:r>
          </a:p>
          <a:p>
            <a:pPr algn="ctr" eaLnBrk="1" hangingPunct="1"/>
            <a:r>
              <a:rPr kumimoji="0" lang="zh-TW" altLang="en-US" sz="2000" dirty="0" smtClean="0">
                <a:solidFill>
                  <a:srgbClr val="C00000"/>
                </a:solidFill>
              </a:rPr>
              <a:t>台灣大學</a:t>
            </a:r>
            <a:r>
              <a:rPr lang="zh-TW" altLang="en-US" sz="2000" dirty="0" smtClean="0">
                <a:solidFill>
                  <a:srgbClr val="C00000"/>
                </a:solidFill>
              </a:rPr>
              <a:t>電機學士</a:t>
            </a:r>
            <a:r>
              <a:rPr kumimoji="0" lang="en-US" altLang="zh-TW" sz="2000" dirty="0" smtClean="0">
                <a:solidFill>
                  <a:srgbClr val="C00000"/>
                </a:solidFill>
              </a:rPr>
              <a:t>, </a:t>
            </a:r>
            <a:r>
              <a:rPr kumimoji="0" lang="en-US" altLang="zh-TW" sz="2000" dirty="0">
                <a:solidFill>
                  <a:srgbClr val="C00000"/>
                </a:solidFill>
              </a:rPr>
              <a:t>1980</a:t>
            </a:r>
          </a:p>
          <a:p>
            <a:pPr algn="ctr" eaLnBrk="1" hangingPunct="1"/>
            <a:r>
              <a:rPr kumimoji="0" lang="en-US" altLang="zh-TW" sz="2000" dirty="0">
                <a:solidFill>
                  <a:srgbClr val="C00000"/>
                </a:solidFill>
              </a:rPr>
              <a:t>Cell 0972-299399</a:t>
            </a:r>
          </a:p>
          <a:p>
            <a:pPr eaLnBrk="1" hangingPunct="1">
              <a:spcBef>
                <a:spcPts val="600"/>
              </a:spcBef>
              <a:buClr>
                <a:srgbClr val="399004"/>
              </a:buClr>
              <a:buFont typeface="Monotype Sorts" pitchFamily="2" charset="2"/>
              <a:buNone/>
            </a:pPr>
            <a:r>
              <a:rPr kumimoji="0" lang="zh-TW" altLang="en-US" sz="2000" u="sng" dirty="0" smtClean="0">
                <a:solidFill>
                  <a:srgbClr val="C00000"/>
                </a:solidFill>
              </a:rPr>
              <a:t>台積電職務</a:t>
            </a:r>
            <a:endParaRPr kumimoji="0" lang="en-US" altLang="zh-TW" sz="2000" u="sng" dirty="0">
              <a:solidFill>
                <a:srgbClr val="C00000"/>
              </a:solidFill>
            </a:endParaRPr>
          </a:p>
          <a:p>
            <a:pPr eaLnBrk="1" hangingPunct="1">
              <a:spcBef>
                <a:spcPts val="600"/>
              </a:spcBef>
              <a:buClr>
                <a:srgbClr val="C00000"/>
              </a:buClr>
              <a:buFont typeface="Wingdings" pitchFamily="2" charset="2"/>
              <a:buChar char="l"/>
            </a:pPr>
            <a:r>
              <a:rPr kumimoji="0" lang="zh-TW" altLang="en-US" sz="2000" dirty="0" smtClean="0">
                <a:solidFill>
                  <a:srgbClr val="C00000"/>
                </a:solidFill>
              </a:rPr>
              <a:t>技術處長</a:t>
            </a:r>
            <a:r>
              <a:rPr kumimoji="0" lang="en-US" altLang="zh-TW" sz="2000" dirty="0">
                <a:solidFill>
                  <a:srgbClr val="C00000"/>
                </a:solidFill>
              </a:rPr>
              <a:t>		</a:t>
            </a:r>
            <a:r>
              <a:rPr kumimoji="0" lang="zh-TW" altLang="en-US" sz="2000" dirty="0" smtClean="0">
                <a:solidFill>
                  <a:srgbClr val="C00000"/>
                </a:solidFill>
              </a:rPr>
              <a:t>大學</a:t>
            </a:r>
            <a:r>
              <a:rPr kumimoji="0" lang="en-US" altLang="zh-TW" sz="2000" dirty="0" smtClean="0">
                <a:solidFill>
                  <a:srgbClr val="C00000"/>
                </a:solidFill>
              </a:rPr>
              <a:t>/</a:t>
            </a:r>
            <a:r>
              <a:rPr kumimoji="0" lang="zh-TW" altLang="en-US" sz="2000" dirty="0" smtClean="0">
                <a:solidFill>
                  <a:srgbClr val="C00000"/>
                </a:solidFill>
              </a:rPr>
              <a:t>外部研究</a:t>
            </a:r>
            <a:r>
              <a:rPr kumimoji="0" lang="en-US" altLang="zh-TW" sz="2000" dirty="0">
                <a:solidFill>
                  <a:srgbClr val="C00000"/>
                </a:solidFill>
              </a:rPr>
              <a:t>	</a:t>
            </a:r>
            <a:r>
              <a:rPr kumimoji="0" lang="en-US" altLang="zh-TW" sz="2000" dirty="0" smtClean="0">
                <a:solidFill>
                  <a:srgbClr val="C00000"/>
                </a:solidFill>
              </a:rPr>
              <a:t>	12/09 </a:t>
            </a:r>
            <a:r>
              <a:rPr kumimoji="0" lang="en-US" altLang="zh-TW" sz="2000" dirty="0">
                <a:solidFill>
                  <a:srgbClr val="C00000"/>
                </a:solidFill>
              </a:rPr>
              <a:t>– </a:t>
            </a:r>
          </a:p>
          <a:p>
            <a:pPr eaLnBrk="1" hangingPunct="1">
              <a:spcBef>
                <a:spcPts val="600"/>
              </a:spcBef>
              <a:buClr>
                <a:srgbClr val="C00000"/>
              </a:buClr>
              <a:buFont typeface="Wingdings" pitchFamily="2" charset="2"/>
              <a:buChar char="l"/>
            </a:pPr>
            <a:r>
              <a:rPr kumimoji="0" lang="zh-TW" altLang="en-US" sz="2000" dirty="0">
                <a:solidFill>
                  <a:srgbClr val="C00000"/>
                </a:solidFill>
              </a:rPr>
              <a:t>技術處長</a:t>
            </a:r>
            <a:r>
              <a:rPr kumimoji="0" lang="en-US" altLang="zh-TW" sz="2000" dirty="0">
                <a:solidFill>
                  <a:srgbClr val="C00000"/>
                </a:solidFill>
              </a:rPr>
              <a:t>	</a:t>
            </a:r>
            <a:r>
              <a:rPr kumimoji="0" lang="en-US" altLang="zh-TW" sz="2000" dirty="0" smtClean="0">
                <a:solidFill>
                  <a:srgbClr val="C00000"/>
                </a:solidFill>
              </a:rPr>
              <a:t>	</a:t>
            </a:r>
            <a:r>
              <a:rPr lang="zh-TW" altLang="en-US" sz="2000" dirty="0" smtClean="0">
                <a:solidFill>
                  <a:srgbClr val="C00000"/>
                </a:solidFill>
              </a:rPr>
              <a:t>設計</a:t>
            </a:r>
            <a:r>
              <a:rPr lang="en-US" altLang="zh-TW" sz="2000" dirty="0" smtClean="0">
                <a:solidFill>
                  <a:srgbClr val="C00000"/>
                </a:solidFill>
              </a:rPr>
              <a:t>/</a:t>
            </a:r>
            <a:r>
              <a:rPr lang="zh-TW" altLang="en-US" sz="2000" dirty="0" smtClean="0">
                <a:solidFill>
                  <a:srgbClr val="C00000"/>
                </a:solidFill>
              </a:rPr>
              <a:t>技術平台</a:t>
            </a:r>
            <a:r>
              <a:rPr kumimoji="0" lang="en-US" altLang="zh-TW" sz="2000" dirty="0">
                <a:solidFill>
                  <a:srgbClr val="C00000"/>
                </a:solidFill>
              </a:rPr>
              <a:t>		</a:t>
            </a:r>
            <a:r>
              <a:rPr kumimoji="0" lang="en-US" altLang="zh-TW" sz="2000" dirty="0" smtClean="0">
                <a:solidFill>
                  <a:srgbClr val="C00000"/>
                </a:solidFill>
              </a:rPr>
              <a:t>11/10 </a:t>
            </a:r>
            <a:r>
              <a:rPr kumimoji="0" lang="en-US" altLang="zh-TW" sz="2000" dirty="0">
                <a:solidFill>
                  <a:srgbClr val="C00000"/>
                </a:solidFill>
              </a:rPr>
              <a:t>– 12/08 </a:t>
            </a:r>
          </a:p>
          <a:p>
            <a:pPr eaLnBrk="1" hangingPunct="1">
              <a:spcBef>
                <a:spcPts val="600"/>
              </a:spcBef>
              <a:buClr>
                <a:srgbClr val="C00000"/>
              </a:buClr>
              <a:buFont typeface="Wingdings" pitchFamily="2" charset="2"/>
              <a:buChar char="l"/>
            </a:pPr>
            <a:r>
              <a:rPr kumimoji="0" lang="zh-TW" altLang="en-US" sz="2000" dirty="0" smtClean="0">
                <a:solidFill>
                  <a:srgbClr val="C00000"/>
                </a:solidFill>
              </a:rPr>
              <a:t>處長</a:t>
            </a:r>
            <a:r>
              <a:rPr kumimoji="0" lang="en-US" altLang="zh-TW" sz="2000" dirty="0">
                <a:solidFill>
                  <a:srgbClr val="C00000"/>
                </a:solidFill>
              </a:rPr>
              <a:t>		</a:t>
            </a:r>
            <a:r>
              <a:rPr kumimoji="0" lang="zh-TW" altLang="en-US" sz="2000" dirty="0" smtClean="0">
                <a:solidFill>
                  <a:srgbClr val="C00000"/>
                </a:solidFill>
              </a:rPr>
              <a:t>先進產品工程處</a:t>
            </a:r>
            <a:r>
              <a:rPr kumimoji="0" lang="en-US" altLang="zh-TW" sz="2000" dirty="0">
                <a:solidFill>
                  <a:srgbClr val="C00000"/>
                </a:solidFill>
              </a:rPr>
              <a:t>	</a:t>
            </a:r>
            <a:r>
              <a:rPr kumimoji="0" lang="en-US" altLang="zh-TW" sz="2000" dirty="0" smtClean="0">
                <a:solidFill>
                  <a:srgbClr val="C00000"/>
                </a:solidFill>
              </a:rPr>
              <a:t>	03/06 </a:t>
            </a:r>
            <a:r>
              <a:rPr kumimoji="0" lang="en-US" altLang="zh-TW" sz="2000" dirty="0">
                <a:solidFill>
                  <a:srgbClr val="C00000"/>
                </a:solidFill>
              </a:rPr>
              <a:t>– </a:t>
            </a:r>
            <a:r>
              <a:rPr kumimoji="0" lang="en-US" altLang="zh-TW" sz="2000" dirty="0" smtClean="0">
                <a:solidFill>
                  <a:srgbClr val="C00000"/>
                </a:solidFill>
              </a:rPr>
              <a:t>11/10</a:t>
            </a:r>
            <a:endParaRPr kumimoji="0" lang="en-US" altLang="zh-TW" sz="2000" dirty="0">
              <a:solidFill>
                <a:srgbClr val="C00000"/>
              </a:solidFill>
            </a:endParaRPr>
          </a:p>
          <a:p>
            <a:pPr lvl="1" eaLnBrk="1" hangingPunct="1">
              <a:spcBef>
                <a:spcPts val="600"/>
              </a:spcBef>
              <a:buClr>
                <a:srgbClr val="C00000"/>
              </a:buClr>
              <a:buFont typeface="Wingdings" pitchFamily="2" charset="2"/>
              <a:buChar char="Ø"/>
            </a:pPr>
            <a:r>
              <a:rPr kumimoji="0" lang="en-US" altLang="zh-TW" sz="1800" dirty="0">
                <a:solidFill>
                  <a:srgbClr val="C00000"/>
                </a:solidFill>
              </a:rPr>
              <a:t>0.11um/90/80/65/55/45/40/32/28nm </a:t>
            </a:r>
            <a:r>
              <a:rPr kumimoji="0" lang="zh-TW" altLang="en-US" sz="1800" dirty="0" smtClean="0">
                <a:solidFill>
                  <a:srgbClr val="C00000"/>
                </a:solidFill>
              </a:rPr>
              <a:t>技術開發中良率提升</a:t>
            </a:r>
            <a:endParaRPr kumimoji="0" lang="en-US" altLang="zh-TW" sz="1800" dirty="0">
              <a:solidFill>
                <a:srgbClr val="C00000"/>
              </a:solidFill>
            </a:endParaRPr>
          </a:p>
          <a:p>
            <a:pPr lvl="1" eaLnBrk="1" hangingPunct="1">
              <a:spcBef>
                <a:spcPts val="600"/>
              </a:spcBef>
              <a:buClr>
                <a:srgbClr val="C00000"/>
              </a:buClr>
              <a:buFont typeface="Wingdings" pitchFamily="2" charset="2"/>
              <a:buChar char="Ø"/>
            </a:pPr>
            <a:r>
              <a:rPr kumimoji="0" lang="zh-TW" altLang="en-US" sz="1800" dirty="0" smtClean="0">
                <a:solidFill>
                  <a:srgbClr val="C00000"/>
                </a:solidFill>
              </a:rPr>
              <a:t>管理及解決積體電路產品</a:t>
            </a:r>
            <a:r>
              <a:rPr kumimoji="0" lang="en-US" altLang="zh-TW" sz="1800" dirty="0" smtClean="0">
                <a:solidFill>
                  <a:srgbClr val="C00000"/>
                </a:solidFill>
              </a:rPr>
              <a:t>/</a:t>
            </a:r>
            <a:r>
              <a:rPr kumimoji="0" lang="zh-TW" altLang="en-US" sz="1800" dirty="0" smtClean="0">
                <a:solidFill>
                  <a:srgbClr val="C00000"/>
                </a:solidFill>
              </a:rPr>
              <a:t>載具各種設計與製程</a:t>
            </a:r>
            <a:r>
              <a:rPr kumimoji="0" lang="en-US" altLang="zh-TW" sz="1800" dirty="0" smtClean="0">
                <a:solidFill>
                  <a:srgbClr val="C00000"/>
                </a:solidFill>
              </a:rPr>
              <a:t>/</a:t>
            </a:r>
            <a:r>
              <a:rPr kumimoji="0" lang="zh-TW" altLang="en-US" sz="1800" dirty="0" smtClean="0">
                <a:solidFill>
                  <a:srgbClr val="C00000"/>
                </a:solidFill>
              </a:rPr>
              <a:t>元件技術問題</a:t>
            </a:r>
            <a:endParaRPr kumimoji="0" lang="en-US" altLang="zh-TW" sz="1800" u="sng" dirty="0" smtClean="0">
              <a:solidFill>
                <a:srgbClr val="C00000"/>
              </a:solidFill>
            </a:endParaRPr>
          </a:p>
          <a:p>
            <a:pPr eaLnBrk="1" hangingPunct="1">
              <a:spcBef>
                <a:spcPts val="600"/>
              </a:spcBef>
              <a:buClr>
                <a:srgbClr val="C00000"/>
              </a:buClr>
            </a:pPr>
            <a:r>
              <a:rPr kumimoji="0" lang="zh-TW" altLang="en-US" sz="2000" u="sng" dirty="0" smtClean="0">
                <a:solidFill>
                  <a:srgbClr val="C00000"/>
                </a:solidFill>
              </a:rPr>
              <a:t>過去經歷</a:t>
            </a:r>
            <a:endParaRPr kumimoji="0" lang="en-US" altLang="zh-TW" sz="2000" dirty="0">
              <a:solidFill>
                <a:srgbClr val="C00000"/>
              </a:solidFill>
            </a:endParaRPr>
          </a:p>
          <a:p>
            <a:pPr eaLnBrk="1" hangingPunct="1">
              <a:spcBef>
                <a:spcPts val="600"/>
              </a:spcBef>
              <a:buClr>
                <a:srgbClr val="C00000"/>
              </a:buClr>
              <a:buFont typeface="Wingdings" pitchFamily="2" charset="2"/>
              <a:buChar char="l"/>
              <a:tabLst>
                <a:tab pos="2514600" algn="l"/>
              </a:tabLst>
            </a:pPr>
            <a:r>
              <a:rPr lang="zh-TW" altLang="en-US" sz="2000" dirty="0" smtClean="0">
                <a:solidFill>
                  <a:srgbClr val="C00000"/>
                </a:solidFill>
              </a:rPr>
              <a:t>協理</a:t>
            </a:r>
            <a:r>
              <a:rPr lang="en-US" altLang="zh-TW" sz="2000" dirty="0" smtClean="0">
                <a:solidFill>
                  <a:srgbClr val="C00000"/>
                </a:solidFill>
              </a:rPr>
              <a:t>	</a:t>
            </a:r>
            <a:r>
              <a:rPr lang="zh-TW" altLang="en-US" sz="2000" dirty="0">
                <a:solidFill>
                  <a:srgbClr val="C00000"/>
                </a:solidFill>
              </a:rPr>
              <a:t>旺宏電子</a:t>
            </a:r>
            <a:r>
              <a:rPr lang="zh-TW" altLang="en-US" sz="2000" dirty="0" smtClean="0">
                <a:solidFill>
                  <a:srgbClr val="C00000"/>
                </a:solidFill>
              </a:rPr>
              <a:t>技術</a:t>
            </a:r>
            <a:r>
              <a:rPr lang="zh-TW" altLang="zh-TW" sz="2000" dirty="0" smtClean="0">
                <a:solidFill>
                  <a:srgbClr val="C00000"/>
                </a:solidFill>
              </a:rPr>
              <a:t>開發中心</a:t>
            </a:r>
            <a:r>
              <a:rPr lang="en-US" altLang="zh-TW" sz="2000" dirty="0" smtClean="0">
                <a:solidFill>
                  <a:srgbClr val="C00000"/>
                </a:solidFill>
              </a:rPr>
              <a:t>		</a:t>
            </a:r>
            <a:r>
              <a:rPr lang="zh-TW" altLang="zh-TW" sz="2000" dirty="0" smtClean="0">
                <a:solidFill>
                  <a:srgbClr val="C00000"/>
                </a:solidFill>
              </a:rPr>
              <a:t>99</a:t>
            </a:r>
            <a:r>
              <a:rPr lang="zh-TW" altLang="zh-TW" sz="2000" dirty="0">
                <a:solidFill>
                  <a:srgbClr val="C00000"/>
                </a:solidFill>
              </a:rPr>
              <a:t>/01-03/06</a:t>
            </a:r>
            <a:br>
              <a:rPr lang="zh-TW" altLang="zh-TW" sz="2000" dirty="0">
                <a:solidFill>
                  <a:srgbClr val="C00000"/>
                </a:solidFill>
              </a:rPr>
            </a:br>
            <a:r>
              <a:rPr lang="zh-TW" altLang="en-US" sz="2000" dirty="0" smtClean="0">
                <a:solidFill>
                  <a:srgbClr val="C00000"/>
                </a:solidFill>
              </a:rPr>
              <a:t>副處長</a:t>
            </a:r>
            <a:r>
              <a:rPr lang="en-US" altLang="zh-TW" sz="2000" dirty="0" smtClean="0">
                <a:solidFill>
                  <a:srgbClr val="C00000"/>
                </a:solidFill>
              </a:rPr>
              <a:t>	</a:t>
            </a:r>
            <a:r>
              <a:rPr lang="zh-TW" altLang="en-US" sz="2000" dirty="0">
                <a:solidFill>
                  <a:srgbClr val="C00000"/>
                </a:solidFill>
              </a:rPr>
              <a:t>旺宏電子</a:t>
            </a:r>
            <a:r>
              <a:rPr lang="zh-TW" altLang="en-US" sz="2000" dirty="0" smtClean="0">
                <a:solidFill>
                  <a:srgbClr val="C00000"/>
                </a:solidFill>
              </a:rPr>
              <a:t>品質可靠處</a:t>
            </a:r>
            <a:r>
              <a:rPr lang="en-US" altLang="zh-TW" sz="2000" dirty="0" smtClean="0">
                <a:solidFill>
                  <a:srgbClr val="C00000"/>
                </a:solidFill>
              </a:rPr>
              <a:t>	</a:t>
            </a:r>
            <a:r>
              <a:rPr lang="en-US" altLang="zh-TW" sz="2000" dirty="0">
                <a:solidFill>
                  <a:srgbClr val="C00000"/>
                </a:solidFill>
              </a:rPr>
              <a:t>	</a:t>
            </a:r>
            <a:r>
              <a:rPr lang="zh-TW" altLang="zh-TW" sz="2000" dirty="0" smtClean="0">
                <a:solidFill>
                  <a:srgbClr val="C00000"/>
                </a:solidFill>
              </a:rPr>
              <a:t>96</a:t>
            </a:r>
            <a:r>
              <a:rPr lang="zh-TW" altLang="zh-TW" sz="2000" dirty="0">
                <a:solidFill>
                  <a:srgbClr val="C00000"/>
                </a:solidFill>
              </a:rPr>
              <a:t>/11-98/</a:t>
            </a:r>
            <a:r>
              <a:rPr lang="zh-TW" altLang="zh-TW" sz="2000" dirty="0" smtClean="0">
                <a:solidFill>
                  <a:srgbClr val="C00000"/>
                </a:solidFill>
              </a:rPr>
              <a:t>12</a:t>
            </a:r>
            <a:r>
              <a:rPr lang="zh-TW" altLang="zh-TW" sz="2000" dirty="0">
                <a:solidFill>
                  <a:srgbClr val="C00000"/>
                </a:solidFill>
              </a:rPr>
              <a:t/>
            </a:r>
            <a:br>
              <a:rPr lang="zh-TW" altLang="zh-TW" sz="2000" dirty="0">
                <a:solidFill>
                  <a:srgbClr val="C00000"/>
                </a:solidFill>
              </a:rPr>
            </a:br>
            <a:r>
              <a:rPr lang="zh-TW" altLang="en-US" sz="2000" dirty="0" smtClean="0">
                <a:solidFill>
                  <a:srgbClr val="C00000"/>
                </a:solidFill>
              </a:rPr>
              <a:t>資深設計工程師</a:t>
            </a:r>
            <a:r>
              <a:rPr lang="en-US" altLang="zh-TW" sz="2000" dirty="0" smtClean="0">
                <a:solidFill>
                  <a:srgbClr val="C00000"/>
                </a:solidFill>
              </a:rPr>
              <a:t>	</a:t>
            </a:r>
            <a:r>
              <a:rPr lang="zh-TW" altLang="zh-TW" sz="2000" dirty="0">
                <a:solidFill>
                  <a:srgbClr val="C00000"/>
                </a:solidFill>
              </a:rPr>
              <a:t>英特爾</a:t>
            </a:r>
            <a:r>
              <a:rPr lang="zh-TW" altLang="en-US" sz="2000" dirty="0" smtClean="0">
                <a:solidFill>
                  <a:srgbClr val="C00000"/>
                </a:solidFill>
              </a:rPr>
              <a:t>技術</a:t>
            </a:r>
            <a:r>
              <a:rPr lang="zh-TW" altLang="zh-TW" sz="2000" dirty="0" smtClean="0">
                <a:solidFill>
                  <a:srgbClr val="C00000"/>
                </a:solidFill>
              </a:rPr>
              <a:t>開發</a:t>
            </a:r>
            <a:r>
              <a:rPr lang="zh-TW" altLang="en-US" sz="2000" dirty="0" smtClean="0">
                <a:solidFill>
                  <a:srgbClr val="C00000"/>
                </a:solidFill>
              </a:rPr>
              <a:t>處</a:t>
            </a:r>
            <a:r>
              <a:rPr lang="en-US" altLang="zh-TW" sz="2000" dirty="0" smtClean="0">
                <a:solidFill>
                  <a:srgbClr val="C00000"/>
                </a:solidFill>
              </a:rPr>
              <a:t>			</a:t>
            </a:r>
            <a:r>
              <a:rPr lang="zh-TW" altLang="zh-TW" sz="2000" dirty="0" smtClean="0">
                <a:solidFill>
                  <a:srgbClr val="C00000"/>
                </a:solidFill>
              </a:rPr>
              <a:t>95</a:t>
            </a:r>
            <a:r>
              <a:rPr lang="zh-TW" altLang="zh-TW" sz="2000" dirty="0">
                <a:solidFill>
                  <a:srgbClr val="C00000"/>
                </a:solidFill>
              </a:rPr>
              <a:t>/01-96/</a:t>
            </a:r>
            <a:r>
              <a:rPr lang="zh-TW" altLang="zh-TW" sz="2000" dirty="0" smtClean="0">
                <a:solidFill>
                  <a:srgbClr val="C00000"/>
                </a:solidFill>
              </a:rPr>
              <a:t>11</a:t>
            </a:r>
            <a:r>
              <a:rPr lang="zh-TW" altLang="zh-TW" sz="2000" dirty="0">
                <a:solidFill>
                  <a:srgbClr val="C00000"/>
                </a:solidFill>
              </a:rPr>
              <a:t/>
            </a:r>
            <a:br>
              <a:rPr lang="zh-TW" altLang="zh-TW" sz="2000" dirty="0">
                <a:solidFill>
                  <a:srgbClr val="C00000"/>
                </a:solidFill>
              </a:rPr>
            </a:br>
            <a:r>
              <a:rPr lang="zh-TW" altLang="en-US" sz="2000" dirty="0" smtClean="0">
                <a:solidFill>
                  <a:srgbClr val="C00000"/>
                </a:solidFill>
              </a:rPr>
              <a:t>資深元件工程師</a:t>
            </a:r>
            <a:r>
              <a:rPr lang="en-US" altLang="zh-TW" sz="2000" dirty="0">
                <a:solidFill>
                  <a:srgbClr val="C00000"/>
                </a:solidFill>
              </a:rPr>
              <a:t>	</a:t>
            </a:r>
            <a:r>
              <a:rPr lang="zh-TW" altLang="zh-TW" sz="2000" dirty="0">
                <a:solidFill>
                  <a:srgbClr val="C00000"/>
                </a:solidFill>
              </a:rPr>
              <a:t>英特爾</a:t>
            </a:r>
            <a:r>
              <a:rPr lang="zh-TW" altLang="en-US" sz="2000" dirty="0" smtClean="0">
                <a:solidFill>
                  <a:srgbClr val="C00000"/>
                </a:solidFill>
              </a:rPr>
              <a:t>技術</a:t>
            </a:r>
            <a:r>
              <a:rPr lang="zh-TW" altLang="zh-TW" sz="2000" dirty="0" smtClean="0">
                <a:solidFill>
                  <a:srgbClr val="C00000"/>
                </a:solidFill>
              </a:rPr>
              <a:t>開發</a:t>
            </a:r>
            <a:r>
              <a:rPr lang="zh-TW" altLang="en-US" sz="2000" dirty="0" smtClean="0">
                <a:solidFill>
                  <a:srgbClr val="C00000"/>
                </a:solidFill>
              </a:rPr>
              <a:t>處</a:t>
            </a:r>
            <a:r>
              <a:rPr lang="en-US" altLang="zh-TW" sz="2000" dirty="0">
                <a:solidFill>
                  <a:srgbClr val="C00000"/>
                </a:solidFill>
              </a:rPr>
              <a:t>			</a:t>
            </a:r>
            <a:r>
              <a:rPr lang="zh-TW" altLang="zh-TW" sz="2000" dirty="0" smtClean="0">
                <a:solidFill>
                  <a:srgbClr val="C00000"/>
                </a:solidFill>
              </a:rPr>
              <a:t>87</a:t>
            </a:r>
            <a:r>
              <a:rPr lang="zh-TW" altLang="zh-TW" sz="2000" dirty="0">
                <a:solidFill>
                  <a:srgbClr val="C00000"/>
                </a:solidFill>
              </a:rPr>
              <a:t>/03-94/</a:t>
            </a:r>
            <a:r>
              <a:rPr lang="zh-TW" altLang="zh-TW" sz="2000" dirty="0" smtClean="0">
                <a:solidFill>
                  <a:srgbClr val="C00000"/>
                </a:solidFill>
              </a:rPr>
              <a:t>12</a:t>
            </a:r>
            <a:r>
              <a:rPr lang="zh-TW" altLang="zh-TW" sz="2000" dirty="0">
                <a:solidFill>
                  <a:srgbClr val="C00000"/>
                </a:solidFill>
              </a:rPr>
              <a:t/>
            </a:r>
            <a:br>
              <a:rPr lang="zh-TW" altLang="zh-TW" sz="2000" dirty="0">
                <a:solidFill>
                  <a:srgbClr val="C00000"/>
                </a:solidFill>
              </a:rPr>
            </a:br>
            <a:r>
              <a:rPr lang="zh-TW" altLang="zh-TW" sz="2000" dirty="0">
                <a:solidFill>
                  <a:srgbClr val="C00000"/>
                </a:solidFill>
              </a:rPr>
              <a:t>客座助理</a:t>
            </a:r>
            <a:r>
              <a:rPr lang="zh-TW" altLang="zh-TW" sz="2000" dirty="0" smtClean="0">
                <a:solidFill>
                  <a:srgbClr val="C00000"/>
                </a:solidFill>
              </a:rPr>
              <a:t>教授</a:t>
            </a:r>
            <a:r>
              <a:rPr lang="en-US" altLang="zh-TW" sz="2000" dirty="0" smtClean="0">
                <a:solidFill>
                  <a:srgbClr val="C00000"/>
                </a:solidFill>
              </a:rPr>
              <a:t>	</a:t>
            </a:r>
            <a:r>
              <a:rPr lang="zh-TW" altLang="zh-TW" sz="2000" dirty="0" smtClean="0">
                <a:solidFill>
                  <a:srgbClr val="C00000"/>
                </a:solidFill>
              </a:rPr>
              <a:t>伊利諾</a:t>
            </a:r>
            <a:r>
              <a:rPr lang="zh-TW" altLang="en-US" sz="2000" dirty="0" smtClean="0">
                <a:solidFill>
                  <a:srgbClr val="C00000"/>
                </a:solidFill>
              </a:rPr>
              <a:t>大學香檳分校電機系</a:t>
            </a:r>
            <a:r>
              <a:rPr lang="en-US" altLang="zh-TW" sz="2000" dirty="0" smtClean="0">
                <a:solidFill>
                  <a:srgbClr val="C00000"/>
                </a:solidFill>
              </a:rPr>
              <a:t>	</a:t>
            </a:r>
            <a:r>
              <a:rPr lang="zh-TW" altLang="zh-TW" sz="2000" dirty="0" smtClean="0">
                <a:solidFill>
                  <a:srgbClr val="C00000"/>
                </a:solidFill>
              </a:rPr>
              <a:t>86</a:t>
            </a:r>
            <a:r>
              <a:rPr lang="zh-TW" altLang="zh-TW" sz="2000" dirty="0">
                <a:solidFill>
                  <a:srgbClr val="C00000"/>
                </a:solidFill>
              </a:rPr>
              <a:t>/08-87/02</a:t>
            </a:r>
            <a:r>
              <a:rPr kumimoji="0" lang="en-US" altLang="zh-TW" sz="2000" dirty="0" smtClean="0">
                <a:solidFill>
                  <a:srgbClr val="C00000"/>
                </a:solidFill>
              </a:rPr>
              <a:t>                                                </a:t>
            </a:r>
            <a:endParaRPr kumimoji="0" lang="en-US" altLang="zh-TW" sz="2000" dirty="0">
              <a:solidFill>
                <a:srgbClr val="C00000"/>
              </a:solidFill>
            </a:endParaRPr>
          </a:p>
        </p:txBody>
      </p:sp>
      <p:sp>
        <p:nvSpPr>
          <p:cNvPr id="9219" name="Text Box 3"/>
          <p:cNvSpPr txBox="1">
            <a:spLocks noChangeArrowheads="1"/>
          </p:cNvSpPr>
          <p:nvPr/>
        </p:nvSpPr>
        <p:spPr bwMode="auto">
          <a:xfrm>
            <a:off x="323850" y="228600"/>
            <a:ext cx="8569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ctr" eaLnBrk="1" hangingPunct="1">
              <a:spcBef>
                <a:spcPct val="50000"/>
              </a:spcBef>
            </a:pPr>
            <a:r>
              <a:rPr kumimoji="0" lang="en-US" altLang="zh-TW" sz="3600" u="sng">
                <a:solidFill>
                  <a:srgbClr val="C00000"/>
                </a:solidFill>
                <a:latin typeface="Calibri" pitchFamily="34" charset="0"/>
              </a:rPr>
              <a:t>Samuel C. Pan </a:t>
            </a:r>
            <a:r>
              <a:rPr kumimoji="0" lang="zh-TW" altLang="en-US" sz="3600" u="sng">
                <a:solidFill>
                  <a:srgbClr val="C00000"/>
                </a:solidFill>
                <a:latin typeface="Calibri" pitchFamily="34" charset="0"/>
              </a:rPr>
              <a:t>潘正聖</a:t>
            </a:r>
            <a:r>
              <a:rPr kumimoji="0" lang="en-US" altLang="zh-TW" sz="3600">
                <a:solidFill>
                  <a:srgbClr val="C00000"/>
                </a:solidFill>
                <a:latin typeface="Calibri" pitchFamily="34" charset="0"/>
              </a:rPr>
              <a:t>, sam_pan@tsmc.com</a:t>
            </a:r>
          </a:p>
        </p:txBody>
      </p:sp>
      <p:sp>
        <p:nvSpPr>
          <p:cNvPr id="4" name="投影片編號版面配置區 3"/>
          <p:cNvSpPr txBox="1">
            <a:spLocks noGrp="1"/>
          </p:cNvSpPr>
          <p:nvPr/>
        </p:nvSpPr>
        <p:spPr>
          <a:xfrm>
            <a:off x="7046913" y="6519863"/>
            <a:ext cx="2133600" cy="365125"/>
          </a:xfrm>
          <a:prstGeom prst="rect">
            <a:avLst/>
          </a:prstGeom>
          <a:noFill/>
        </p:spPr>
        <p:txBody>
          <a:bodyPr anchor="ctr"/>
          <a:lstStyle/>
          <a:p>
            <a:pPr algn="r" fontAlgn="auto">
              <a:spcBef>
                <a:spcPts val="0"/>
              </a:spcBef>
              <a:spcAft>
                <a:spcPts val="0"/>
              </a:spcAft>
              <a:defRPr/>
            </a:pPr>
            <a:fld id="{185CF0A1-5242-4734-BE6E-D2B19ED95CB0}" type="slidenum">
              <a:rPr kumimoji="0" lang="zh-TW" altLang="en-US" sz="1200">
                <a:solidFill>
                  <a:schemeClr val="tx1">
                    <a:tint val="75000"/>
                  </a:schemeClr>
                </a:solidFill>
                <a:latin typeface="+mn-lt"/>
                <a:ea typeface="+mn-ea"/>
              </a:rPr>
              <a:pPr algn="r" fontAlgn="auto">
                <a:spcBef>
                  <a:spcPts val="0"/>
                </a:spcBef>
                <a:spcAft>
                  <a:spcPts val="0"/>
                </a:spcAft>
                <a:defRPr/>
              </a:pPr>
              <a:t>2</a:t>
            </a:fld>
            <a:endParaRPr kumimoji="0" lang="zh-TW" altLang="en-US" sz="1200" dirty="0">
              <a:solidFill>
                <a:schemeClr val="tx1">
                  <a:tint val="75000"/>
                </a:schemeClr>
              </a:solidFill>
              <a:latin typeface="+mn-lt"/>
              <a:ea typeface="+mn-ea"/>
            </a:endParaRPr>
          </a:p>
        </p:txBody>
      </p:sp>
    </p:spTree>
    <p:extLst>
      <p:ext uri="{BB962C8B-B14F-4D97-AF65-F5344CB8AC3E}">
        <p14:creationId xmlns:p14="http://schemas.microsoft.com/office/powerpoint/2010/main" val="20071203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http://addons.books.com.tw/G/001/bc/5/0010563875_bc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75" y="44450"/>
            <a:ext cx="5003800"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投影片編號版面配置區 5"/>
          <p:cNvSpPr>
            <a:spLocks noGrp="1"/>
          </p:cNvSpPr>
          <p:nvPr>
            <p:ph type="sldNum" sz="quarter" idx="10"/>
          </p:nvPr>
        </p:nvSpPr>
        <p:spPr>
          <a:xfrm>
            <a:off x="7046913" y="6519863"/>
            <a:ext cx="2133600" cy="365125"/>
          </a:xfrm>
        </p:spPr>
        <p:txBody>
          <a:bodyPr/>
          <a:lstStyle/>
          <a:p>
            <a:pPr>
              <a:defRPr/>
            </a:pPr>
            <a:fld id="{34E23FDD-31BA-4B60-ACEC-119D81FC2955}" type="slidenum">
              <a:rPr lang="zh-TW" altLang="en-US"/>
              <a:pPr>
                <a:defRPr/>
              </a:pPr>
              <a:t>20</a:t>
            </a:fld>
            <a:endParaRPr lang="zh-TW" altLang="en-US" dirty="0"/>
          </a:p>
        </p:txBody>
      </p:sp>
      <p:pic>
        <p:nvPicPr>
          <p:cNvPr id="10244" name="Picture 2" descr="http://upload.wikimedia.org/wikipedia/en/8/8d/Physics_of_the_future_Kaku_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76250"/>
            <a:ext cx="3600450" cy="545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789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txBox="1">
            <a:spLocks noGrp="1"/>
          </p:cNvSpPr>
          <p:nvPr/>
        </p:nvSpPr>
        <p:spPr>
          <a:xfrm>
            <a:off x="6975475" y="6519863"/>
            <a:ext cx="2133600" cy="365125"/>
          </a:xfrm>
          <a:prstGeom prst="rect">
            <a:avLst/>
          </a:prstGeom>
          <a:noFill/>
        </p:spPr>
        <p:txBody>
          <a:bodyPr anchor="ctr"/>
          <a:lstStyle/>
          <a:p>
            <a:pPr algn="r" fontAlgn="auto">
              <a:spcBef>
                <a:spcPts val="0"/>
              </a:spcBef>
              <a:spcAft>
                <a:spcPts val="0"/>
              </a:spcAft>
              <a:defRPr/>
            </a:pPr>
            <a:fld id="{DCBB65AE-7CC2-431A-A2A1-0093205A8305}" type="slidenum">
              <a:rPr kumimoji="0" lang="zh-TW" altLang="en-US" sz="1200">
                <a:solidFill>
                  <a:schemeClr val="tx1">
                    <a:tint val="75000"/>
                  </a:schemeClr>
                </a:solidFill>
                <a:latin typeface="+mn-lt"/>
                <a:ea typeface="+mn-ea"/>
              </a:rPr>
              <a:pPr algn="r" fontAlgn="auto">
                <a:spcBef>
                  <a:spcPts val="0"/>
                </a:spcBef>
                <a:spcAft>
                  <a:spcPts val="0"/>
                </a:spcAft>
                <a:defRPr/>
              </a:pPr>
              <a:t>21</a:t>
            </a:fld>
            <a:endParaRPr kumimoji="0" lang="zh-TW" altLang="en-US" sz="1200">
              <a:solidFill>
                <a:schemeClr val="tx1">
                  <a:tint val="75000"/>
                </a:schemeClr>
              </a:solidFill>
              <a:latin typeface="+mn-lt"/>
              <a:ea typeface="+mn-ea"/>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836613"/>
            <a:ext cx="5054600"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179388" y="0"/>
            <a:ext cx="5832475" cy="792163"/>
          </a:xfrm>
          <a:prstGeom prst="rect">
            <a:avLst/>
          </a:prstGeom>
          <a:noFill/>
          <a:ln>
            <a:miter lim="800000"/>
            <a:headEnd/>
            <a:tailEnd/>
          </a:ln>
        </p:spPr>
        <p:txBody>
          <a:bodyPr/>
          <a:lstStyle/>
          <a:p>
            <a:pPr>
              <a:defRPr/>
            </a:pPr>
            <a:r>
              <a:rPr kumimoji="0" lang="en-US" altLang="zh-TW" sz="4400" dirty="0">
                <a:solidFill>
                  <a:srgbClr val="C00000"/>
                </a:solidFill>
                <a:latin typeface="標楷體" pitchFamily="65" charset="-120"/>
                <a:ea typeface="標楷體" pitchFamily="65" charset="-120"/>
                <a:cs typeface="+mj-cs"/>
              </a:rPr>
              <a:t>2100 </a:t>
            </a:r>
            <a:r>
              <a:rPr kumimoji="0" lang="zh-TW" altLang="en-US" sz="4400" dirty="0">
                <a:solidFill>
                  <a:srgbClr val="C00000"/>
                </a:solidFill>
                <a:latin typeface="標楷體" pitchFamily="65" charset="-120"/>
                <a:ea typeface="標楷體" pitchFamily="65" charset="-120"/>
                <a:cs typeface="+mj-cs"/>
              </a:rPr>
              <a:t>科技大未來</a:t>
            </a:r>
            <a:endParaRPr kumimoji="0" lang="zh-TW" altLang="zh-TW" sz="4400" dirty="0">
              <a:solidFill>
                <a:srgbClr val="C00000"/>
              </a:solidFill>
              <a:latin typeface="標楷體" pitchFamily="65" charset="-120"/>
              <a:ea typeface="標楷體" pitchFamily="65" charset="-120"/>
              <a:cs typeface="+mj-cs"/>
            </a:endParaRPr>
          </a:p>
        </p:txBody>
      </p:sp>
      <p:sp>
        <p:nvSpPr>
          <p:cNvPr id="11269" name="文字方塊 5"/>
          <p:cNvSpPr txBox="1">
            <a:spLocks noChangeArrowheads="1"/>
          </p:cNvSpPr>
          <p:nvPr/>
        </p:nvSpPr>
        <p:spPr bwMode="auto">
          <a:xfrm>
            <a:off x="5652120" y="801280"/>
            <a:ext cx="3528393"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marL="285750" indent="-285750" eaLnBrk="1" hangingPunct="1">
              <a:buFont typeface="Wingdings" pitchFamily="2" charset="2"/>
              <a:buChar char="l"/>
            </a:pPr>
            <a:r>
              <a:rPr lang="en-US" altLang="zh-TW" sz="2000" dirty="0" smtClean="0">
                <a:solidFill>
                  <a:srgbClr val="C00000"/>
                </a:solidFill>
              </a:rPr>
              <a:t>Nano semiconductor material</a:t>
            </a:r>
            <a:r>
              <a:rPr lang="zh-TW" altLang="en-US" sz="2000" dirty="0" smtClean="0">
                <a:solidFill>
                  <a:srgbClr val="C00000"/>
                </a:solidFill>
              </a:rPr>
              <a:t> 奈米半導體材料</a:t>
            </a:r>
            <a:endParaRPr lang="en-US" altLang="zh-TW" sz="2000" dirty="0" smtClean="0">
              <a:solidFill>
                <a:srgbClr val="C00000"/>
              </a:solidFill>
            </a:endParaRPr>
          </a:p>
          <a:p>
            <a:pPr marL="285750" indent="-285750" eaLnBrk="1" hangingPunct="1">
              <a:buFont typeface="Wingdings" pitchFamily="2" charset="2"/>
              <a:buChar char="l"/>
            </a:pPr>
            <a:r>
              <a:rPr lang="en-US" altLang="zh-TW" sz="2000" dirty="0" err="1" smtClean="0">
                <a:solidFill>
                  <a:srgbClr val="C00000"/>
                </a:solidFill>
              </a:rPr>
              <a:t>Nanoelectronics</a:t>
            </a:r>
            <a:r>
              <a:rPr lang="zh-TW" altLang="en-US" sz="2000" dirty="0" smtClean="0">
                <a:solidFill>
                  <a:srgbClr val="C00000"/>
                </a:solidFill>
              </a:rPr>
              <a:t> 奈米電子</a:t>
            </a:r>
            <a:endParaRPr lang="en-US" altLang="zh-TW" sz="2000" dirty="0" smtClean="0">
              <a:solidFill>
                <a:srgbClr val="C00000"/>
              </a:solidFill>
            </a:endParaRPr>
          </a:p>
          <a:p>
            <a:pPr marL="285750" indent="-285750" eaLnBrk="1" hangingPunct="1">
              <a:buFont typeface="Wingdings" pitchFamily="2" charset="2"/>
              <a:buChar char="l"/>
            </a:pPr>
            <a:r>
              <a:rPr lang="en-US" altLang="zh-TW" sz="2000" dirty="0">
                <a:solidFill>
                  <a:srgbClr val="C00000"/>
                </a:solidFill>
              </a:rPr>
              <a:t>V</a:t>
            </a:r>
            <a:r>
              <a:rPr lang="en-US" altLang="zh-TW" sz="2000" dirty="0" smtClean="0">
                <a:solidFill>
                  <a:srgbClr val="C00000"/>
                </a:solidFill>
              </a:rPr>
              <a:t>ery large scale hardware design on a single chip</a:t>
            </a:r>
            <a:r>
              <a:rPr lang="zh-TW" altLang="en-US" sz="2000" dirty="0" smtClean="0">
                <a:solidFill>
                  <a:srgbClr val="C00000"/>
                </a:solidFill>
              </a:rPr>
              <a:t> 超大型單晶系統積體電路設計</a:t>
            </a:r>
            <a:endParaRPr lang="en-US" altLang="zh-TW" sz="2000" dirty="0" smtClean="0">
              <a:solidFill>
                <a:srgbClr val="C00000"/>
              </a:solidFill>
            </a:endParaRPr>
          </a:p>
          <a:p>
            <a:pPr marL="285750" indent="-285750" eaLnBrk="1" hangingPunct="1">
              <a:buFont typeface="Wingdings" pitchFamily="2" charset="2"/>
              <a:buChar char="l"/>
            </a:pPr>
            <a:r>
              <a:rPr lang="en-US" altLang="zh-TW" sz="2000" dirty="0" smtClean="0">
                <a:solidFill>
                  <a:srgbClr val="C00000"/>
                </a:solidFill>
              </a:rPr>
              <a:t>Robotics, artificial Intelligence and software </a:t>
            </a:r>
            <a:r>
              <a:rPr lang="zh-TW" altLang="en-US" sz="2000" dirty="0" smtClean="0">
                <a:solidFill>
                  <a:srgbClr val="C00000"/>
                </a:solidFill>
              </a:rPr>
              <a:t>機器人、人工智慧及軟體</a:t>
            </a:r>
            <a:endParaRPr lang="en-US" altLang="zh-TW" sz="2000" dirty="0" smtClean="0">
              <a:solidFill>
                <a:srgbClr val="C00000"/>
              </a:solidFill>
            </a:endParaRPr>
          </a:p>
          <a:p>
            <a:pPr marL="285750" indent="-285750" eaLnBrk="1" hangingPunct="1">
              <a:buFont typeface="Wingdings" pitchFamily="2" charset="2"/>
              <a:buChar char="l"/>
            </a:pPr>
            <a:r>
              <a:rPr lang="en-US" altLang="zh-TW" sz="2000" dirty="0" smtClean="0">
                <a:solidFill>
                  <a:srgbClr val="C00000"/>
                </a:solidFill>
              </a:rPr>
              <a:t>Sensor/actuator</a:t>
            </a:r>
            <a:r>
              <a:rPr lang="zh-TW" altLang="en-US" sz="2000" dirty="0" smtClean="0">
                <a:solidFill>
                  <a:srgbClr val="C00000"/>
                </a:solidFill>
              </a:rPr>
              <a:t> 感測元件</a:t>
            </a:r>
            <a:endParaRPr lang="en-US" altLang="zh-TW" sz="2000" dirty="0" smtClean="0">
              <a:solidFill>
                <a:srgbClr val="C00000"/>
              </a:solidFill>
            </a:endParaRPr>
          </a:p>
          <a:p>
            <a:pPr marL="285750" indent="-285750" eaLnBrk="1" hangingPunct="1">
              <a:buFont typeface="Wingdings" pitchFamily="2" charset="2"/>
              <a:buChar char="l"/>
            </a:pPr>
            <a:r>
              <a:rPr lang="en-US" altLang="zh-TW" sz="2000" dirty="0" smtClean="0">
                <a:solidFill>
                  <a:srgbClr val="C00000"/>
                </a:solidFill>
              </a:rPr>
              <a:t>Bio-medical/genetics</a:t>
            </a:r>
            <a:r>
              <a:rPr lang="zh-TW" altLang="en-US" sz="2000" dirty="0" smtClean="0">
                <a:solidFill>
                  <a:srgbClr val="C00000"/>
                </a:solidFill>
              </a:rPr>
              <a:t>生醫</a:t>
            </a:r>
            <a:endParaRPr lang="en-US" altLang="zh-TW" sz="2000" dirty="0" smtClean="0">
              <a:solidFill>
                <a:srgbClr val="C00000"/>
              </a:solidFill>
            </a:endParaRPr>
          </a:p>
          <a:p>
            <a:pPr marL="285750" indent="-285750">
              <a:buFont typeface="Wingdings" pitchFamily="2" charset="2"/>
              <a:buChar char="l"/>
            </a:pPr>
            <a:r>
              <a:rPr lang="en-US" altLang="zh-TW" sz="2000" dirty="0" smtClean="0">
                <a:solidFill>
                  <a:srgbClr val="C00000"/>
                </a:solidFill>
              </a:rPr>
              <a:t>Nano material with atomic controllability</a:t>
            </a:r>
            <a:r>
              <a:rPr lang="zh-TW" altLang="en-US" sz="2000" dirty="0" smtClean="0">
                <a:solidFill>
                  <a:srgbClr val="C00000"/>
                </a:solidFill>
              </a:rPr>
              <a:t> </a:t>
            </a:r>
            <a:r>
              <a:rPr lang="en-US" altLang="zh-TW" sz="2000" dirty="0" smtClean="0">
                <a:solidFill>
                  <a:srgbClr val="C00000"/>
                </a:solidFill>
              </a:rPr>
              <a:t>for device, bio function and manufacturing</a:t>
            </a:r>
            <a:r>
              <a:rPr lang="zh-TW" altLang="en-US" sz="2000" dirty="0" smtClean="0">
                <a:solidFill>
                  <a:srgbClr val="C00000"/>
                </a:solidFill>
              </a:rPr>
              <a:t> 奈米系統</a:t>
            </a:r>
            <a:endParaRPr lang="en-US" altLang="zh-TW" sz="2000" dirty="0" smtClean="0">
              <a:solidFill>
                <a:srgbClr val="C00000"/>
              </a:solidFill>
            </a:endParaRPr>
          </a:p>
          <a:p>
            <a:pPr marL="285750" indent="-285750">
              <a:buFont typeface="Wingdings" pitchFamily="2" charset="2"/>
              <a:buChar char="l"/>
            </a:pPr>
            <a:r>
              <a:rPr lang="en-US" altLang="zh-TW" sz="2000" dirty="0" smtClean="0">
                <a:solidFill>
                  <a:srgbClr val="C00000"/>
                </a:solidFill>
                <a:cs typeface="Arial" pitchFamily="34" charset="0"/>
              </a:rPr>
              <a:t>New energy?</a:t>
            </a:r>
            <a:r>
              <a:rPr lang="zh-TW" altLang="en-US" sz="2000" dirty="0" smtClean="0">
                <a:solidFill>
                  <a:srgbClr val="C00000"/>
                </a:solidFill>
                <a:cs typeface="Arial" pitchFamily="34" charset="0"/>
              </a:rPr>
              <a:t> 新能源</a:t>
            </a:r>
            <a:endParaRPr lang="en-US" altLang="zh-TW" sz="2000" dirty="0">
              <a:solidFill>
                <a:srgbClr val="C00000"/>
              </a:solidFill>
              <a:cs typeface="Arial" pitchFamily="34" charset="0"/>
            </a:endParaRPr>
          </a:p>
          <a:p>
            <a:pPr marL="285750" indent="-285750">
              <a:buFont typeface="Wingdings" pitchFamily="2" charset="2"/>
              <a:buChar char="l"/>
            </a:pPr>
            <a:r>
              <a:rPr lang="en-US" altLang="zh-TW" sz="2000" dirty="0">
                <a:solidFill>
                  <a:srgbClr val="C00000"/>
                </a:solidFill>
                <a:cs typeface="Arial" pitchFamily="34" charset="0"/>
              </a:rPr>
              <a:t>Social issues</a:t>
            </a:r>
            <a:r>
              <a:rPr lang="en-US" altLang="zh-TW" sz="2000" dirty="0" smtClean="0">
                <a:solidFill>
                  <a:srgbClr val="C00000"/>
                </a:solidFill>
                <a:cs typeface="Arial" pitchFamily="34" charset="0"/>
              </a:rPr>
              <a:t>?</a:t>
            </a:r>
            <a:r>
              <a:rPr lang="zh-TW" altLang="en-US" sz="2000" dirty="0" smtClean="0">
                <a:solidFill>
                  <a:srgbClr val="C00000"/>
                </a:solidFill>
                <a:cs typeface="Arial" pitchFamily="34" charset="0"/>
              </a:rPr>
              <a:t> 社會問題</a:t>
            </a:r>
            <a:endParaRPr lang="en-US" altLang="zh-TW" sz="2000" dirty="0">
              <a:solidFill>
                <a:srgbClr val="C00000"/>
              </a:solidFill>
              <a:cs typeface="Arial" pitchFamily="34" charset="0"/>
            </a:endParaRPr>
          </a:p>
          <a:p>
            <a:pPr marL="285750" indent="-285750">
              <a:buFont typeface="Wingdings" pitchFamily="2" charset="2"/>
              <a:buChar char="l"/>
            </a:pPr>
            <a:r>
              <a:rPr lang="en-US" altLang="zh-TW" sz="2000" dirty="0">
                <a:solidFill>
                  <a:srgbClr val="C00000"/>
                </a:solidFill>
                <a:cs typeface="Arial" pitchFamily="34" charset="0"/>
              </a:rPr>
              <a:t>Moral issues</a:t>
            </a:r>
            <a:r>
              <a:rPr lang="en-US" altLang="zh-TW" sz="2000" dirty="0" smtClean="0">
                <a:solidFill>
                  <a:srgbClr val="C00000"/>
                </a:solidFill>
                <a:cs typeface="Arial" pitchFamily="34" charset="0"/>
              </a:rPr>
              <a:t>?</a:t>
            </a:r>
            <a:r>
              <a:rPr lang="zh-TW" altLang="en-US" sz="2000" dirty="0">
                <a:solidFill>
                  <a:srgbClr val="C00000"/>
                </a:solidFill>
                <a:cs typeface="Arial" pitchFamily="34" charset="0"/>
              </a:rPr>
              <a:t> 倫理</a:t>
            </a:r>
            <a:r>
              <a:rPr lang="zh-TW" altLang="en-US" sz="2000" dirty="0" smtClean="0">
                <a:solidFill>
                  <a:srgbClr val="C00000"/>
                </a:solidFill>
                <a:cs typeface="Arial" pitchFamily="34" charset="0"/>
              </a:rPr>
              <a:t>問題</a:t>
            </a:r>
            <a:endParaRPr lang="en-US" altLang="zh-TW" sz="2000" dirty="0">
              <a:solidFill>
                <a:srgbClr val="C00000"/>
              </a:solidFill>
              <a:cs typeface="Arial" pitchFamily="34" charset="0"/>
            </a:endParaRPr>
          </a:p>
          <a:p>
            <a:pPr marL="285750" indent="-285750">
              <a:buFont typeface="Wingdings" pitchFamily="2" charset="2"/>
              <a:buChar char="l"/>
            </a:pPr>
            <a:r>
              <a:rPr lang="en-US" altLang="zh-TW" sz="2000" dirty="0">
                <a:solidFill>
                  <a:srgbClr val="C00000"/>
                </a:solidFill>
                <a:cs typeface="Arial" pitchFamily="34" charset="0"/>
              </a:rPr>
              <a:t>Human destiny</a:t>
            </a:r>
            <a:r>
              <a:rPr lang="en-US" altLang="zh-TW" sz="2000" dirty="0" smtClean="0">
                <a:solidFill>
                  <a:srgbClr val="C00000"/>
                </a:solidFill>
                <a:cs typeface="Arial" pitchFamily="34" charset="0"/>
              </a:rPr>
              <a:t>?</a:t>
            </a:r>
            <a:r>
              <a:rPr lang="zh-TW" altLang="en-US" sz="2000" dirty="0" smtClean="0">
                <a:solidFill>
                  <a:srgbClr val="C00000"/>
                </a:solidFill>
                <a:cs typeface="Arial" pitchFamily="34" charset="0"/>
              </a:rPr>
              <a:t> 人類未來</a:t>
            </a:r>
            <a:endParaRPr lang="zh-TW" altLang="en-US" sz="2000" dirty="0">
              <a:solidFill>
                <a:srgbClr val="C00000"/>
              </a:solidFill>
              <a:cs typeface="Arial" pitchFamily="34" charset="0"/>
            </a:endParaRPr>
          </a:p>
        </p:txBody>
      </p:sp>
      <p:sp>
        <p:nvSpPr>
          <p:cNvPr id="7" name="橢圓 6"/>
          <p:cNvSpPr/>
          <p:nvPr/>
        </p:nvSpPr>
        <p:spPr>
          <a:xfrm>
            <a:off x="179387" y="620713"/>
            <a:ext cx="5472733" cy="2879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sz="1800"/>
          </a:p>
        </p:txBody>
      </p:sp>
      <p:sp>
        <p:nvSpPr>
          <p:cNvPr id="6" name="文字方塊 5"/>
          <p:cNvSpPr txBox="1"/>
          <p:nvPr/>
        </p:nvSpPr>
        <p:spPr>
          <a:xfrm>
            <a:off x="5940152" y="5715"/>
            <a:ext cx="3024907" cy="830997"/>
          </a:xfrm>
          <a:prstGeom prst="rect">
            <a:avLst/>
          </a:prstGeom>
          <a:noFill/>
        </p:spPr>
        <p:txBody>
          <a:bodyPr wrap="square" rtlCol="0">
            <a:spAutoFit/>
          </a:bodyPr>
          <a:lstStyle/>
          <a:p>
            <a:r>
              <a:rPr lang="en-US" altLang="zh-TW" sz="2400" dirty="0" smtClean="0">
                <a:solidFill>
                  <a:srgbClr val="C00000"/>
                </a:solidFill>
                <a:latin typeface="Arial" pitchFamily="34" charset="0"/>
                <a:cs typeface="Arial" pitchFamily="34" charset="0"/>
              </a:rPr>
              <a:t>Points to research of</a:t>
            </a:r>
            <a:r>
              <a:rPr lang="zh-TW" altLang="en-US" sz="2400" dirty="0" smtClean="0">
                <a:solidFill>
                  <a:srgbClr val="C00000"/>
                </a:solidFill>
                <a:latin typeface="Arial" pitchFamily="34" charset="0"/>
                <a:cs typeface="Arial" pitchFamily="34" charset="0"/>
              </a:rPr>
              <a:t> 指出下列研究方向</a:t>
            </a:r>
            <a:endParaRPr lang="zh-TW" altLang="en-US" sz="24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660510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a:xfrm>
            <a:off x="6975475" y="6519863"/>
            <a:ext cx="2133600" cy="365125"/>
          </a:xfrm>
        </p:spPr>
        <p:txBody>
          <a:bodyPr/>
          <a:lstStyle/>
          <a:p>
            <a:pPr>
              <a:defRPr/>
            </a:pPr>
            <a:fld id="{9679CC77-DDEC-456C-A5F1-96FD647BCE3A}" type="slidenum">
              <a:rPr lang="zh-TW" altLang="en-US"/>
              <a:pPr>
                <a:defRPr/>
              </a:pPr>
              <a:t>22</a:t>
            </a:fld>
            <a:endParaRPr lang="zh-TW" altLang="en-US"/>
          </a:p>
        </p:txBody>
      </p:sp>
      <p:pic>
        <p:nvPicPr>
          <p:cNvPr id="27652" name="Picture 2" descr="File:Comparison semiconductor process nodes.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700" y="1268637"/>
            <a:ext cx="5030564" cy="50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2"/>
          <p:cNvSpPr txBox="1">
            <a:spLocks noChangeArrowheads="1"/>
          </p:cNvSpPr>
          <p:nvPr/>
        </p:nvSpPr>
        <p:spPr bwMode="auto">
          <a:xfrm>
            <a:off x="1115617" y="44624"/>
            <a:ext cx="6624736" cy="115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ctr" eaLnBrk="1" hangingPunct="1"/>
            <a:r>
              <a:rPr kumimoji="0" lang="en-US" altLang="zh-TW" sz="3600" dirty="0">
                <a:solidFill>
                  <a:srgbClr val="C00000"/>
                </a:solidFill>
                <a:latin typeface="Calibri" pitchFamily="34" charset="0"/>
              </a:rPr>
              <a:t>Semiconductor Technology </a:t>
            </a:r>
            <a:r>
              <a:rPr kumimoji="0" lang="en-US" altLang="zh-TW" sz="3600" dirty="0" smtClean="0">
                <a:solidFill>
                  <a:srgbClr val="C00000"/>
                </a:solidFill>
                <a:latin typeface="Calibri" pitchFamily="34" charset="0"/>
              </a:rPr>
              <a:t>Nodes</a:t>
            </a:r>
            <a:r>
              <a:rPr lang="zh-TW" altLang="en-US" sz="3600" dirty="0">
                <a:solidFill>
                  <a:srgbClr val="C00000"/>
                </a:solidFill>
              </a:rPr>
              <a:t>半導體</a:t>
            </a:r>
            <a:r>
              <a:rPr lang="zh-TW" altLang="en-US" sz="3600" dirty="0" smtClean="0">
                <a:solidFill>
                  <a:srgbClr val="C00000"/>
                </a:solidFill>
              </a:rPr>
              <a:t>技術世代</a:t>
            </a:r>
            <a:endParaRPr lang="zh-TW" altLang="en-US" sz="3600" dirty="0">
              <a:solidFill>
                <a:srgbClr val="C00000"/>
              </a:solidFill>
            </a:endParaRPr>
          </a:p>
          <a:p>
            <a:pPr algn="ctr" eaLnBrk="1" hangingPunct="1"/>
            <a:r>
              <a:rPr kumimoji="0" lang="en-US" altLang="zh-TW" sz="3600" dirty="0" smtClean="0">
                <a:solidFill>
                  <a:srgbClr val="C00000"/>
                </a:solidFill>
                <a:latin typeface="Calibri" pitchFamily="34" charset="0"/>
              </a:rPr>
              <a:t> </a:t>
            </a:r>
            <a:endParaRPr kumimoji="0" lang="zh-TW" altLang="zh-TW" sz="3600" dirty="0">
              <a:solidFill>
                <a:srgbClr val="C00000"/>
              </a:solidFill>
              <a:latin typeface="Calibri" pitchFamily="34" charset="0"/>
            </a:endParaRPr>
          </a:p>
        </p:txBody>
      </p:sp>
      <p:sp>
        <p:nvSpPr>
          <p:cNvPr id="27654" name="文字方塊 5"/>
          <p:cNvSpPr txBox="1">
            <a:spLocks noChangeArrowheads="1"/>
          </p:cNvSpPr>
          <p:nvPr/>
        </p:nvSpPr>
        <p:spPr bwMode="auto">
          <a:xfrm>
            <a:off x="2916238" y="6446838"/>
            <a:ext cx="540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r" eaLnBrk="1" hangingPunct="1"/>
            <a:r>
              <a:rPr lang="en-US" altLang="zh-TW" sz="1800"/>
              <a:t>Semiconductor device fabrication, Wikipedia</a:t>
            </a:r>
            <a:endParaRPr lang="zh-TW" altLang="en-US" sz="1800"/>
          </a:p>
        </p:txBody>
      </p:sp>
      <p:sp>
        <p:nvSpPr>
          <p:cNvPr id="2" name="文字方塊 1"/>
          <p:cNvSpPr txBox="1"/>
          <p:nvPr/>
        </p:nvSpPr>
        <p:spPr>
          <a:xfrm>
            <a:off x="2051720" y="6237312"/>
            <a:ext cx="1080120" cy="369332"/>
          </a:xfrm>
          <a:prstGeom prst="rect">
            <a:avLst/>
          </a:prstGeom>
          <a:noFill/>
        </p:spPr>
        <p:txBody>
          <a:bodyPr wrap="square" rtlCol="0">
            <a:spAutoFit/>
          </a:bodyPr>
          <a:lstStyle/>
          <a:p>
            <a:pPr algn="ctr"/>
            <a:r>
              <a:rPr lang="zh-TW" altLang="en-US" dirty="0" smtClean="0">
                <a:solidFill>
                  <a:srgbClr val="C00000"/>
                </a:solidFill>
              </a:rPr>
              <a:t>細菌</a:t>
            </a:r>
            <a:endParaRPr lang="zh-TW" altLang="en-US" dirty="0">
              <a:solidFill>
                <a:srgbClr val="C00000"/>
              </a:solidFill>
            </a:endParaRPr>
          </a:p>
        </p:txBody>
      </p:sp>
      <p:sp>
        <p:nvSpPr>
          <p:cNvPr id="3" name="文字方塊 2"/>
          <p:cNvSpPr txBox="1"/>
          <p:nvPr/>
        </p:nvSpPr>
        <p:spPr>
          <a:xfrm>
            <a:off x="4716016" y="6228020"/>
            <a:ext cx="1152128" cy="369332"/>
          </a:xfrm>
          <a:prstGeom prst="rect">
            <a:avLst/>
          </a:prstGeom>
          <a:noFill/>
        </p:spPr>
        <p:txBody>
          <a:bodyPr wrap="square" rtlCol="0">
            <a:spAutoFit/>
          </a:bodyPr>
          <a:lstStyle/>
          <a:p>
            <a:pPr algn="ctr"/>
            <a:r>
              <a:rPr lang="zh-TW" altLang="en-US" dirty="0" smtClean="0">
                <a:solidFill>
                  <a:srgbClr val="C00000"/>
                </a:solidFill>
              </a:rPr>
              <a:t>紅血球</a:t>
            </a:r>
            <a:endParaRPr lang="zh-TW" altLang="en-US" dirty="0">
              <a:solidFill>
                <a:srgbClr val="C00000"/>
              </a:solidFill>
            </a:endParaRPr>
          </a:p>
        </p:txBody>
      </p:sp>
      <p:sp>
        <p:nvSpPr>
          <p:cNvPr id="5" name="文字方塊 4"/>
          <p:cNvSpPr txBox="1"/>
          <p:nvPr/>
        </p:nvSpPr>
        <p:spPr>
          <a:xfrm>
            <a:off x="6012160" y="6228020"/>
            <a:ext cx="1080120" cy="369332"/>
          </a:xfrm>
          <a:prstGeom prst="rect">
            <a:avLst/>
          </a:prstGeom>
          <a:noFill/>
        </p:spPr>
        <p:txBody>
          <a:bodyPr wrap="square" rtlCol="0">
            <a:spAutoFit/>
          </a:bodyPr>
          <a:lstStyle/>
          <a:p>
            <a:r>
              <a:rPr lang="en-US" altLang="zh-TW" dirty="0" smtClean="0">
                <a:solidFill>
                  <a:srgbClr val="C00000"/>
                </a:solidFill>
              </a:rPr>
              <a:t>AIDS</a:t>
            </a:r>
            <a:r>
              <a:rPr lang="zh-TW" altLang="en-US" dirty="0" smtClean="0">
                <a:solidFill>
                  <a:srgbClr val="C00000"/>
                </a:solidFill>
              </a:rPr>
              <a:t>病毒</a:t>
            </a:r>
            <a:endParaRPr lang="zh-TW" altLang="en-US" dirty="0">
              <a:solidFill>
                <a:srgbClr val="C00000"/>
              </a:solidFill>
            </a:endParaRPr>
          </a:p>
        </p:txBody>
      </p:sp>
      <p:sp>
        <p:nvSpPr>
          <p:cNvPr id="7" name="文字方塊 6"/>
          <p:cNvSpPr txBox="1"/>
          <p:nvPr/>
        </p:nvSpPr>
        <p:spPr>
          <a:xfrm>
            <a:off x="3419872" y="6237312"/>
            <a:ext cx="792088" cy="369332"/>
          </a:xfrm>
          <a:prstGeom prst="rect">
            <a:avLst/>
          </a:prstGeom>
          <a:noFill/>
        </p:spPr>
        <p:txBody>
          <a:bodyPr wrap="square" rtlCol="0">
            <a:spAutoFit/>
          </a:bodyPr>
          <a:lstStyle/>
          <a:p>
            <a:pPr algn="ctr"/>
            <a:r>
              <a:rPr lang="zh-TW" altLang="en-US" dirty="0" smtClean="0">
                <a:solidFill>
                  <a:srgbClr val="C00000"/>
                </a:solidFill>
              </a:rPr>
              <a:t>精子</a:t>
            </a:r>
            <a:endParaRPr lang="zh-TW" altLang="en-US" dirty="0">
              <a:solidFill>
                <a:srgbClr val="C00000"/>
              </a:solidFill>
            </a:endParaRPr>
          </a:p>
        </p:txBody>
      </p:sp>
      <p:sp>
        <p:nvSpPr>
          <p:cNvPr id="8" name="文字方塊 7"/>
          <p:cNvSpPr txBox="1"/>
          <p:nvPr/>
        </p:nvSpPr>
        <p:spPr>
          <a:xfrm>
            <a:off x="7092280" y="1331476"/>
            <a:ext cx="648073" cy="369332"/>
          </a:xfrm>
          <a:prstGeom prst="rect">
            <a:avLst/>
          </a:prstGeom>
          <a:noFill/>
        </p:spPr>
        <p:txBody>
          <a:bodyPr wrap="square" rtlCol="0">
            <a:spAutoFit/>
          </a:bodyPr>
          <a:lstStyle/>
          <a:p>
            <a:r>
              <a:rPr lang="zh-TW" altLang="en-US" dirty="0" smtClean="0">
                <a:solidFill>
                  <a:srgbClr val="C00000"/>
                </a:solidFill>
              </a:rPr>
              <a:t>紅光</a:t>
            </a:r>
            <a:endParaRPr lang="zh-TW" altLang="en-US" dirty="0">
              <a:solidFill>
                <a:srgbClr val="C00000"/>
              </a:solidFill>
            </a:endParaRPr>
          </a:p>
        </p:txBody>
      </p:sp>
      <p:sp>
        <p:nvSpPr>
          <p:cNvPr id="9" name="文字方塊 8"/>
          <p:cNvSpPr txBox="1"/>
          <p:nvPr/>
        </p:nvSpPr>
        <p:spPr>
          <a:xfrm>
            <a:off x="7092280" y="1772816"/>
            <a:ext cx="648073" cy="369332"/>
          </a:xfrm>
          <a:prstGeom prst="rect">
            <a:avLst/>
          </a:prstGeom>
          <a:noFill/>
        </p:spPr>
        <p:txBody>
          <a:bodyPr wrap="square" rtlCol="0">
            <a:spAutoFit/>
          </a:bodyPr>
          <a:lstStyle/>
          <a:p>
            <a:r>
              <a:rPr lang="zh-TW" altLang="en-US" dirty="0" smtClean="0">
                <a:solidFill>
                  <a:srgbClr val="7030A0"/>
                </a:solidFill>
              </a:rPr>
              <a:t>紫光</a:t>
            </a:r>
            <a:endParaRPr lang="zh-TW" altLang="en-US" dirty="0">
              <a:solidFill>
                <a:srgbClr val="7030A0"/>
              </a:solidFill>
            </a:endParaRPr>
          </a:p>
        </p:txBody>
      </p:sp>
    </p:spTree>
    <p:extLst>
      <p:ext uri="{BB962C8B-B14F-4D97-AF65-F5344CB8AC3E}">
        <p14:creationId xmlns:p14="http://schemas.microsoft.com/office/powerpoint/2010/main" val="38192456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0"/>
          </p:nvPr>
        </p:nvSpPr>
        <p:spPr/>
        <p:txBody>
          <a:bodyPr/>
          <a:lstStyle/>
          <a:p>
            <a:pPr>
              <a:defRPr/>
            </a:pPr>
            <a:fld id="{8756128E-E434-4F1D-ADEB-F8640C3BB2F7}" type="slidenum">
              <a:rPr lang="zh-TW" altLang="en-US"/>
              <a:pPr>
                <a:defRPr/>
              </a:pPr>
              <a:t>23</a:t>
            </a:fld>
            <a:endParaRPr lang="zh-TW" altLang="en-US"/>
          </a:p>
        </p:txBody>
      </p:sp>
      <p:sp>
        <p:nvSpPr>
          <p:cNvPr id="51203" name="Rectangle 2"/>
          <p:cNvSpPr>
            <a:spLocks noGrp="1" noChangeArrowheads="1"/>
          </p:cNvSpPr>
          <p:nvPr>
            <p:ph type="title" idx="4294967295"/>
          </p:nvPr>
        </p:nvSpPr>
        <p:spPr>
          <a:xfrm>
            <a:off x="1403648" y="116632"/>
            <a:ext cx="6480720" cy="936625"/>
          </a:xfrm>
        </p:spPr>
        <p:txBody>
          <a:bodyPr>
            <a:noAutofit/>
          </a:bodyPr>
          <a:lstStyle/>
          <a:p>
            <a:pPr eaLnBrk="1" hangingPunct="1"/>
            <a:r>
              <a:rPr lang="en-US" altLang="zh-TW" sz="3200" dirty="0" smtClean="0">
                <a:solidFill>
                  <a:srgbClr val="C00000"/>
                </a:solidFill>
              </a:rPr>
              <a:t>Geometry scaling to End 2015-2025</a:t>
            </a:r>
            <a:r>
              <a:rPr lang="zh-TW" altLang="en-US" sz="3200" dirty="0" smtClean="0">
                <a:solidFill>
                  <a:srgbClr val="C00000"/>
                </a:solidFill>
              </a:rPr>
              <a:t>尺寸微縮將在</a:t>
            </a:r>
            <a:r>
              <a:rPr lang="en-US" altLang="zh-TW" sz="3200" dirty="0" smtClean="0">
                <a:solidFill>
                  <a:srgbClr val="C00000"/>
                </a:solidFill>
              </a:rPr>
              <a:t>2015-2025</a:t>
            </a:r>
            <a:r>
              <a:rPr lang="zh-TW" altLang="en-US" sz="3200" dirty="0" smtClean="0">
                <a:solidFill>
                  <a:srgbClr val="C00000"/>
                </a:solidFill>
              </a:rPr>
              <a:t>年內中止</a:t>
            </a:r>
            <a:endParaRPr lang="zh-TW" altLang="zh-TW" sz="3200" dirty="0" smtClean="0">
              <a:solidFill>
                <a:srgbClr val="C00000"/>
              </a:solidFill>
            </a:endParaRPr>
          </a:p>
        </p:txBody>
      </p:sp>
      <p:sp>
        <p:nvSpPr>
          <p:cNvPr id="51204" name="Text Box 49"/>
          <p:cNvSpPr txBox="1">
            <a:spLocks noChangeArrowheads="1"/>
          </p:cNvSpPr>
          <p:nvPr/>
        </p:nvSpPr>
        <p:spPr bwMode="auto">
          <a:xfrm>
            <a:off x="468313" y="1200809"/>
            <a:ext cx="8280400"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eaLnBrk="1" hangingPunct="1">
              <a:spcBef>
                <a:spcPts val="600"/>
              </a:spcBef>
            </a:pPr>
            <a:r>
              <a:rPr kumimoji="0" lang="en-US" altLang="zh-TW" sz="2000" dirty="0">
                <a:latin typeface="Calibri" pitchFamily="34" charset="0"/>
              </a:rPr>
              <a:t>On 13 April 2005, Gordon Moore stated in an interview</a:t>
            </a:r>
            <a:r>
              <a:rPr kumimoji="0" lang="en-US" altLang="zh-TW" sz="2000" dirty="0" smtClean="0">
                <a:latin typeface="Calibri" pitchFamily="34" charset="0"/>
              </a:rPr>
              <a:t>:</a:t>
            </a:r>
            <a:endParaRPr kumimoji="0" lang="en-US" altLang="zh-TW" sz="2000" dirty="0">
              <a:latin typeface="Calibri" pitchFamily="34" charset="0"/>
            </a:endParaRPr>
          </a:p>
          <a:p>
            <a:pPr eaLnBrk="1" hangingPunct="1">
              <a:spcBef>
                <a:spcPts val="600"/>
              </a:spcBef>
            </a:pPr>
            <a:r>
              <a:rPr kumimoji="0" lang="en-US" altLang="zh-TW" sz="2000" i="1" dirty="0">
                <a:latin typeface="Calibri" pitchFamily="34" charset="0"/>
              </a:rPr>
              <a:t>In terms of size [of transistors] you can see that we're approaching the size of atoms which is a fundamental barrier, but it'll be two or three generations before we get that far—but that's as far out as we've ever been able to see. We have another 10 to 20 years before we reach a fundamental limit</a:t>
            </a:r>
            <a:r>
              <a:rPr kumimoji="0" lang="en-US" altLang="zh-TW" sz="2000" dirty="0">
                <a:latin typeface="Calibri" pitchFamily="34" charset="0"/>
              </a:rPr>
              <a:t>. </a:t>
            </a:r>
          </a:p>
          <a:p>
            <a:pPr eaLnBrk="1" hangingPunct="1">
              <a:spcBef>
                <a:spcPts val="600"/>
              </a:spcBef>
            </a:pPr>
            <a:r>
              <a:rPr kumimoji="0" lang="en-US" altLang="zh-TW" sz="2000" dirty="0">
                <a:latin typeface="Calibri" pitchFamily="34" charset="0"/>
              </a:rPr>
              <a:t>Note that ITRS in 2012 forecast 10nm node at 2015 and 7nm, 2017 with novel structures (</a:t>
            </a:r>
            <a:r>
              <a:rPr kumimoji="0" lang="en-US" altLang="zh-TW" sz="2000" dirty="0" err="1">
                <a:latin typeface="Calibri" pitchFamily="34" charset="0"/>
              </a:rPr>
              <a:t>FinFET</a:t>
            </a:r>
            <a:r>
              <a:rPr kumimoji="0" lang="en-US" altLang="zh-TW" sz="2000" dirty="0">
                <a:latin typeface="Calibri" pitchFamily="34" charset="0"/>
              </a:rPr>
              <a:t>, </a:t>
            </a:r>
            <a:r>
              <a:rPr kumimoji="0" lang="en-US" altLang="zh-TW" sz="2000" dirty="0" err="1">
                <a:latin typeface="Calibri" pitchFamily="34" charset="0"/>
              </a:rPr>
              <a:t>QwFET</a:t>
            </a:r>
            <a:r>
              <a:rPr kumimoji="0" lang="en-US" altLang="zh-TW" sz="2000" dirty="0">
                <a:latin typeface="Calibri" pitchFamily="34" charset="0"/>
              </a:rPr>
              <a:t>, TFET…) and non-conventional material (</a:t>
            </a:r>
            <a:r>
              <a:rPr kumimoji="0" lang="en-US" altLang="zh-TW" sz="2000" dirty="0" err="1">
                <a:latin typeface="Calibri" pitchFamily="34" charset="0"/>
              </a:rPr>
              <a:t>Ge</a:t>
            </a:r>
            <a:r>
              <a:rPr kumimoji="0" lang="en-US" altLang="zh-TW" sz="2000" dirty="0">
                <a:latin typeface="Calibri" pitchFamily="34" charset="0"/>
              </a:rPr>
              <a:t>, IIIV.. on silicon substrate</a:t>
            </a:r>
            <a:r>
              <a:rPr kumimoji="0" lang="en-US" altLang="zh-TW" sz="2000" dirty="0" smtClean="0">
                <a:latin typeface="Calibri" pitchFamily="34" charset="0"/>
              </a:rPr>
              <a:t>)</a:t>
            </a:r>
          </a:p>
          <a:p>
            <a:pPr eaLnBrk="1" hangingPunct="1">
              <a:spcBef>
                <a:spcPts val="600"/>
              </a:spcBef>
            </a:pPr>
            <a:endParaRPr lang="en-US" altLang="zh-TW" sz="2000" dirty="0" smtClean="0"/>
          </a:p>
          <a:p>
            <a:pPr eaLnBrk="1" hangingPunct="1">
              <a:spcBef>
                <a:spcPts val="600"/>
              </a:spcBef>
            </a:pPr>
            <a:r>
              <a:rPr lang="en-US" altLang="zh-TW" sz="2000" dirty="0" smtClean="0"/>
              <a:t>2005</a:t>
            </a:r>
            <a:r>
              <a:rPr lang="zh-TW" altLang="en-US" sz="2000" dirty="0"/>
              <a:t>年</a:t>
            </a:r>
            <a:r>
              <a:rPr lang="en-US" altLang="zh-TW" sz="2000" dirty="0"/>
              <a:t>4</a:t>
            </a:r>
            <a:r>
              <a:rPr lang="zh-TW" altLang="en-US" sz="2000" dirty="0"/>
              <a:t>月</a:t>
            </a:r>
            <a:r>
              <a:rPr lang="en-US" altLang="zh-TW" sz="2000" dirty="0"/>
              <a:t>13</a:t>
            </a:r>
            <a:r>
              <a:rPr lang="zh-TW" altLang="en-US" sz="2000" dirty="0"/>
              <a:t>日，戈登</a:t>
            </a:r>
            <a:r>
              <a:rPr lang="en-US" altLang="zh-TW" sz="2000" dirty="0"/>
              <a:t>·</a:t>
            </a:r>
            <a:r>
              <a:rPr lang="zh-TW" altLang="en-US" sz="2000" dirty="0"/>
              <a:t>摩爾（</a:t>
            </a:r>
            <a:r>
              <a:rPr lang="en-US" altLang="zh-TW" sz="2000" dirty="0"/>
              <a:t>Gordon Moore</a:t>
            </a:r>
            <a:r>
              <a:rPr lang="zh-TW" altLang="en-US" sz="2000" dirty="0"/>
              <a:t>）在接受記者採訪時表示：</a:t>
            </a:r>
            <a:br>
              <a:rPr lang="zh-TW" altLang="en-US" sz="2000" dirty="0"/>
            </a:br>
            <a:r>
              <a:rPr lang="zh-TW" altLang="en-US" sz="2000" dirty="0" smtClean="0"/>
              <a:t>就電晶體尺寸而言，</a:t>
            </a:r>
            <a:r>
              <a:rPr lang="zh-TW" altLang="en-US" sz="2000" dirty="0"/>
              <a:t>我們正在接近原子的大小，這是一個根本性的障礙</a:t>
            </a:r>
            <a:r>
              <a:rPr lang="zh-TW" altLang="en-US" sz="2000" dirty="0" smtClean="0"/>
              <a:t>，我們大概</a:t>
            </a:r>
            <a:r>
              <a:rPr lang="zh-TW" altLang="en-US" sz="2000" dirty="0"/>
              <a:t>還可以微</a:t>
            </a:r>
            <a:r>
              <a:rPr lang="zh-TW" altLang="en-US" sz="2000" dirty="0" smtClean="0"/>
              <a:t>縮兩或三代，這是我們現在的預測。我們再</a:t>
            </a:r>
            <a:r>
              <a:rPr lang="en-US" altLang="zh-TW" sz="2000" dirty="0" smtClean="0"/>
              <a:t>10</a:t>
            </a:r>
            <a:r>
              <a:rPr lang="zh-TW" altLang="en-US" sz="2000" dirty="0"/>
              <a:t>到</a:t>
            </a:r>
            <a:r>
              <a:rPr lang="en-US" altLang="zh-TW" sz="2000" dirty="0"/>
              <a:t>20</a:t>
            </a:r>
            <a:r>
              <a:rPr lang="zh-TW" altLang="en-US" sz="2000" dirty="0" smtClean="0"/>
              <a:t>年就會碰到這個基本</a:t>
            </a:r>
            <a:r>
              <a:rPr lang="zh-TW" altLang="en-US" sz="2000" dirty="0"/>
              <a:t>的限制</a:t>
            </a:r>
            <a:r>
              <a:rPr lang="zh-TW" altLang="en-US" sz="2000" dirty="0" smtClean="0"/>
              <a:t>。</a:t>
            </a:r>
            <a:r>
              <a:rPr lang="zh-TW" altLang="en-US" sz="2000" dirty="0"/>
              <a:t/>
            </a:r>
            <a:br>
              <a:rPr lang="zh-TW" altLang="en-US" sz="2000" dirty="0"/>
            </a:br>
            <a:r>
              <a:rPr lang="zh-TW" altLang="en-US" sz="2000" dirty="0"/>
              <a:t>請注意</a:t>
            </a:r>
            <a:r>
              <a:rPr lang="zh-TW" altLang="en-US" sz="2000" dirty="0" smtClean="0"/>
              <a:t>，</a:t>
            </a:r>
            <a:r>
              <a:rPr lang="en-US" altLang="zh-TW" sz="2000" dirty="0" smtClean="0"/>
              <a:t>2012</a:t>
            </a:r>
            <a:r>
              <a:rPr lang="zh-TW" altLang="en-US" sz="2000" dirty="0" smtClean="0"/>
              <a:t>年國際半導體技術藍圖預測</a:t>
            </a:r>
            <a:r>
              <a:rPr lang="zh-TW" altLang="en-US" sz="2000" dirty="0"/>
              <a:t>，</a:t>
            </a:r>
            <a:r>
              <a:rPr lang="zh-TW" altLang="en-US" sz="2000" dirty="0" smtClean="0"/>
              <a:t>在</a:t>
            </a:r>
            <a:r>
              <a:rPr lang="en-US" altLang="zh-TW" sz="2000" dirty="0" smtClean="0"/>
              <a:t>2015</a:t>
            </a:r>
            <a:r>
              <a:rPr lang="zh-TW" altLang="en-US" sz="2000" dirty="0" smtClean="0"/>
              <a:t>及</a:t>
            </a:r>
            <a:r>
              <a:rPr lang="en-US" altLang="zh-TW" sz="2000" dirty="0" smtClean="0"/>
              <a:t>2017</a:t>
            </a:r>
            <a:r>
              <a:rPr lang="zh-TW" altLang="en-US" sz="2000" dirty="0" smtClean="0"/>
              <a:t>年時，將分別會出現具有新穎結構</a:t>
            </a:r>
            <a:r>
              <a:rPr lang="zh-TW" altLang="en-US" sz="2000" dirty="0"/>
              <a:t>（</a:t>
            </a:r>
            <a:r>
              <a:rPr lang="en-US" altLang="zh-TW" sz="2000" dirty="0" err="1"/>
              <a:t>FinFET</a:t>
            </a:r>
            <a:r>
              <a:rPr lang="zh-TW" altLang="en-US" sz="2000" dirty="0"/>
              <a:t>，</a:t>
            </a:r>
            <a:r>
              <a:rPr lang="en-US" altLang="zh-TW" sz="2000" dirty="0" err="1"/>
              <a:t>QwFET</a:t>
            </a:r>
            <a:r>
              <a:rPr lang="zh-TW" altLang="en-US" sz="2000" dirty="0"/>
              <a:t>，</a:t>
            </a:r>
            <a:r>
              <a:rPr lang="en-US" altLang="zh-TW" sz="2000" dirty="0" smtClean="0"/>
              <a:t>TFET…</a:t>
            </a:r>
            <a:r>
              <a:rPr lang="zh-TW" altLang="en-US" sz="2000" dirty="0" smtClean="0"/>
              <a:t>）和非傳統材料</a:t>
            </a:r>
            <a:r>
              <a:rPr lang="zh-TW" altLang="en-US" sz="2000" dirty="0"/>
              <a:t>（在</a:t>
            </a:r>
            <a:r>
              <a:rPr lang="zh-TW" altLang="en-US" sz="2000" dirty="0" smtClean="0"/>
              <a:t>矽晶片上長</a:t>
            </a:r>
            <a:r>
              <a:rPr lang="zh-TW" altLang="en-US" sz="2000" dirty="0"/>
              <a:t>出</a:t>
            </a:r>
            <a:r>
              <a:rPr lang="en-US" altLang="zh-TW" sz="2000" dirty="0" err="1" smtClean="0"/>
              <a:t>Ge,IIIV</a:t>
            </a:r>
            <a:r>
              <a:rPr lang="en-US" altLang="zh-TW" sz="2000" dirty="0" smtClean="0"/>
              <a:t>…</a:t>
            </a:r>
            <a:r>
              <a:rPr lang="zh-TW" altLang="en-US" sz="2000" dirty="0" smtClean="0"/>
              <a:t>）的</a:t>
            </a:r>
            <a:r>
              <a:rPr lang="en-US" altLang="zh-TW" sz="2000" dirty="0" smtClean="0"/>
              <a:t>7nm</a:t>
            </a:r>
            <a:r>
              <a:rPr lang="zh-TW" altLang="en-US" sz="2000" dirty="0"/>
              <a:t>和</a:t>
            </a:r>
            <a:r>
              <a:rPr lang="en-US" altLang="zh-TW" sz="2000" dirty="0" smtClean="0"/>
              <a:t>10nm</a:t>
            </a:r>
            <a:r>
              <a:rPr lang="zh-TW" altLang="en-US" sz="2000" dirty="0" smtClean="0"/>
              <a:t>的世代</a:t>
            </a:r>
            <a:endParaRPr kumimoji="0" lang="en-US" altLang="zh-TW" sz="2000" dirty="0">
              <a:latin typeface="Calibri" pitchFamily="34" charset="0"/>
            </a:endParaRPr>
          </a:p>
        </p:txBody>
      </p:sp>
    </p:spTree>
    <p:extLst>
      <p:ext uri="{BB962C8B-B14F-4D97-AF65-F5344CB8AC3E}">
        <p14:creationId xmlns:p14="http://schemas.microsoft.com/office/powerpoint/2010/main" val="1394012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 y="-26988"/>
            <a:ext cx="918845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投影片編號版面配置區 5"/>
          <p:cNvSpPr>
            <a:spLocks noGrp="1"/>
          </p:cNvSpPr>
          <p:nvPr>
            <p:ph type="sldNum" sz="quarter" idx="12"/>
          </p:nvPr>
        </p:nvSpPr>
        <p:spPr/>
        <p:txBody>
          <a:bodyPr/>
          <a:lstStyle/>
          <a:p>
            <a:pPr>
              <a:defRPr/>
            </a:pPr>
            <a:fld id="{4C05E0C4-F61C-4F46-9F35-E771C2C3942D}" type="slidenum">
              <a:rPr lang="zh-TW" altLang="en-US"/>
              <a:pPr>
                <a:defRPr/>
              </a:pPr>
              <a:t>24</a:t>
            </a:fld>
            <a:endParaRPr lang="zh-TW" altLang="en-US"/>
          </a:p>
        </p:txBody>
      </p:sp>
      <p:sp>
        <p:nvSpPr>
          <p:cNvPr id="3" name="投影片編號版面配置區 2"/>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fld id="{BD8E5EB3-BEB7-4ACF-8F04-3673F769B80B}" type="slidenum">
              <a:rPr kumimoji="0" lang="zh-TW" altLang="en-US" sz="1200">
                <a:solidFill>
                  <a:schemeClr val="tx1">
                    <a:tint val="75000"/>
                  </a:schemeClr>
                </a:solidFill>
                <a:latin typeface="+mn-lt"/>
                <a:ea typeface="+mn-ea"/>
              </a:rPr>
              <a:pPr fontAlgn="auto">
                <a:spcBef>
                  <a:spcPts val="0"/>
                </a:spcBef>
                <a:spcAft>
                  <a:spcPts val="0"/>
                </a:spcAft>
                <a:defRPr/>
              </a:pPr>
              <a:t>24</a:t>
            </a:fld>
            <a:endParaRPr kumimoji="0" lang="zh-TW" altLang="en-US" sz="1200">
              <a:solidFill>
                <a:schemeClr val="tx1">
                  <a:tint val="75000"/>
                </a:schemeClr>
              </a:solidFill>
              <a:latin typeface="+mn-lt"/>
              <a:ea typeface="+mn-ea"/>
            </a:endParaRPr>
          </a:p>
        </p:txBody>
      </p:sp>
      <p:sp>
        <p:nvSpPr>
          <p:cNvPr id="2" name="文字方塊 1"/>
          <p:cNvSpPr txBox="1"/>
          <p:nvPr/>
        </p:nvSpPr>
        <p:spPr>
          <a:xfrm>
            <a:off x="1115616" y="879103"/>
            <a:ext cx="1584176" cy="461665"/>
          </a:xfrm>
          <a:prstGeom prst="rect">
            <a:avLst/>
          </a:prstGeom>
          <a:noFill/>
        </p:spPr>
        <p:txBody>
          <a:bodyPr wrap="square" rtlCol="0">
            <a:spAutoFit/>
          </a:bodyPr>
          <a:lstStyle/>
          <a:p>
            <a:pPr algn="ctr"/>
            <a:r>
              <a:rPr lang="zh-TW" altLang="en-US" sz="2400" dirty="0" smtClean="0">
                <a:solidFill>
                  <a:srgbClr val="C00000"/>
                </a:solidFill>
              </a:rPr>
              <a:t>挑戰</a:t>
            </a:r>
            <a:endParaRPr lang="zh-TW" altLang="en-US" sz="2400" dirty="0">
              <a:solidFill>
                <a:srgbClr val="C00000"/>
              </a:solidFill>
            </a:endParaRPr>
          </a:p>
        </p:txBody>
      </p:sp>
      <p:sp>
        <p:nvSpPr>
          <p:cNvPr id="5" name="文字方塊 4"/>
          <p:cNvSpPr txBox="1"/>
          <p:nvPr/>
        </p:nvSpPr>
        <p:spPr>
          <a:xfrm>
            <a:off x="179512" y="1671191"/>
            <a:ext cx="5184576" cy="461665"/>
          </a:xfrm>
          <a:prstGeom prst="rect">
            <a:avLst/>
          </a:prstGeom>
          <a:noFill/>
        </p:spPr>
        <p:txBody>
          <a:bodyPr wrap="square" rtlCol="0">
            <a:spAutoFit/>
          </a:bodyPr>
          <a:lstStyle/>
          <a:p>
            <a:r>
              <a:rPr lang="zh-TW" altLang="en-US" sz="2400" dirty="0" smtClean="0">
                <a:solidFill>
                  <a:srgbClr val="C00000"/>
                </a:solidFill>
              </a:rPr>
              <a:t>從基礎物理再重新發明新的電子元件</a:t>
            </a:r>
            <a:endParaRPr lang="zh-TW" altLang="en-US" sz="2400" dirty="0">
              <a:solidFill>
                <a:srgbClr val="C00000"/>
              </a:solidFill>
            </a:endParaRPr>
          </a:p>
        </p:txBody>
      </p:sp>
      <p:sp>
        <p:nvSpPr>
          <p:cNvPr id="6" name="文字方塊 5"/>
          <p:cNvSpPr txBox="1"/>
          <p:nvPr/>
        </p:nvSpPr>
        <p:spPr>
          <a:xfrm>
            <a:off x="1259632" y="4293096"/>
            <a:ext cx="2952328" cy="461665"/>
          </a:xfrm>
          <a:prstGeom prst="rect">
            <a:avLst/>
          </a:prstGeom>
          <a:noFill/>
        </p:spPr>
        <p:txBody>
          <a:bodyPr wrap="square" rtlCol="0">
            <a:spAutoFit/>
          </a:bodyPr>
          <a:lstStyle/>
          <a:p>
            <a:pPr algn="ctr"/>
            <a:r>
              <a:rPr lang="zh-TW" altLang="en-US" sz="2400" dirty="0" smtClean="0">
                <a:solidFill>
                  <a:srgbClr val="C00000"/>
                </a:solidFill>
              </a:rPr>
              <a:t>並探索各種應用</a:t>
            </a:r>
            <a:endParaRPr lang="zh-TW" altLang="en-US" sz="2400" dirty="0">
              <a:solidFill>
                <a:srgbClr val="C00000"/>
              </a:solidFill>
            </a:endParaRPr>
          </a:p>
        </p:txBody>
      </p:sp>
      <p:sp>
        <p:nvSpPr>
          <p:cNvPr id="7" name="文字方塊 6"/>
          <p:cNvSpPr txBox="1"/>
          <p:nvPr/>
        </p:nvSpPr>
        <p:spPr>
          <a:xfrm>
            <a:off x="7740352" y="1209526"/>
            <a:ext cx="1080120" cy="461665"/>
          </a:xfrm>
          <a:prstGeom prst="rect">
            <a:avLst/>
          </a:prstGeom>
          <a:noFill/>
        </p:spPr>
        <p:txBody>
          <a:bodyPr wrap="square" rtlCol="0">
            <a:spAutoFit/>
          </a:bodyPr>
          <a:lstStyle/>
          <a:p>
            <a:pPr algn="ctr"/>
            <a:r>
              <a:rPr lang="zh-TW" altLang="en-US" sz="2400" dirty="0" smtClean="0">
                <a:solidFill>
                  <a:srgbClr val="C00000"/>
                </a:solidFill>
              </a:rPr>
              <a:t>分子</a:t>
            </a:r>
            <a:endParaRPr lang="zh-TW" altLang="en-US" sz="2400" dirty="0">
              <a:solidFill>
                <a:srgbClr val="C00000"/>
              </a:solidFill>
            </a:endParaRPr>
          </a:p>
        </p:txBody>
      </p:sp>
      <p:sp>
        <p:nvSpPr>
          <p:cNvPr id="8" name="文字方塊 7"/>
          <p:cNvSpPr txBox="1"/>
          <p:nvPr/>
        </p:nvSpPr>
        <p:spPr>
          <a:xfrm>
            <a:off x="6156176" y="3501008"/>
            <a:ext cx="2520280" cy="461665"/>
          </a:xfrm>
          <a:prstGeom prst="rect">
            <a:avLst/>
          </a:prstGeom>
          <a:noFill/>
        </p:spPr>
        <p:txBody>
          <a:bodyPr wrap="square" rtlCol="0">
            <a:spAutoFit/>
          </a:bodyPr>
          <a:lstStyle/>
          <a:p>
            <a:pPr algn="ctr"/>
            <a:r>
              <a:rPr lang="zh-TW" altLang="en-US" sz="2400" dirty="0" smtClean="0">
                <a:solidFill>
                  <a:srgbClr val="C00000"/>
                </a:solidFill>
              </a:rPr>
              <a:t>金氧半電晶體</a:t>
            </a:r>
            <a:endParaRPr lang="zh-TW" altLang="en-US" sz="2400" dirty="0">
              <a:solidFill>
                <a:srgbClr val="C00000"/>
              </a:solidFill>
            </a:endParaRPr>
          </a:p>
        </p:txBody>
      </p:sp>
      <p:sp>
        <p:nvSpPr>
          <p:cNvPr id="10" name="文字方塊 9"/>
          <p:cNvSpPr txBox="1"/>
          <p:nvPr/>
        </p:nvSpPr>
        <p:spPr>
          <a:xfrm>
            <a:off x="-252536" y="4987915"/>
            <a:ext cx="1440160" cy="338554"/>
          </a:xfrm>
          <a:prstGeom prst="rect">
            <a:avLst/>
          </a:prstGeom>
          <a:noFill/>
        </p:spPr>
        <p:txBody>
          <a:bodyPr wrap="square" rtlCol="0">
            <a:spAutoFit/>
          </a:bodyPr>
          <a:lstStyle/>
          <a:p>
            <a:pPr algn="ctr"/>
            <a:r>
              <a:rPr lang="zh-TW" altLang="en-US" sz="1600" dirty="0" smtClean="0">
                <a:solidFill>
                  <a:srgbClr val="C00000"/>
                </a:solidFill>
              </a:rPr>
              <a:t>計算和通訊</a:t>
            </a:r>
            <a:endParaRPr lang="zh-TW" altLang="en-US" sz="1600" dirty="0">
              <a:solidFill>
                <a:srgbClr val="C00000"/>
              </a:solidFill>
            </a:endParaRPr>
          </a:p>
        </p:txBody>
      </p:sp>
      <p:sp>
        <p:nvSpPr>
          <p:cNvPr id="11" name="文字方塊 10"/>
          <p:cNvSpPr txBox="1"/>
          <p:nvPr/>
        </p:nvSpPr>
        <p:spPr>
          <a:xfrm>
            <a:off x="-274140" y="5326469"/>
            <a:ext cx="1440160" cy="338554"/>
          </a:xfrm>
          <a:prstGeom prst="rect">
            <a:avLst/>
          </a:prstGeom>
          <a:noFill/>
        </p:spPr>
        <p:txBody>
          <a:bodyPr wrap="square" rtlCol="0">
            <a:spAutoFit/>
          </a:bodyPr>
          <a:lstStyle/>
          <a:p>
            <a:pPr algn="ctr"/>
            <a:r>
              <a:rPr lang="zh-TW" altLang="en-US" sz="1600" dirty="0" smtClean="0">
                <a:solidFill>
                  <a:srgbClr val="C00000"/>
                </a:solidFill>
              </a:rPr>
              <a:t>能量轉換</a:t>
            </a:r>
            <a:endParaRPr lang="zh-TW" altLang="en-US" sz="1600" dirty="0">
              <a:solidFill>
                <a:srgbClr val="C00000"/>
              </a:solidFill>
            </a:endParaRPr>
          </a:p>
        </p:txBody>
      </p:sp>
      <p:sp>
        <p:nvSpPr>
          <p:cNvPr id="12" name="文字方塊 11"/>
          <p:cNvSpPr txBox="1"/>
          <p:nvPr/>
        </p:nvSpPr>
        <p:spPr>
          <a:xfrm>
            <a:off x="-252536" y="5682734"/>
            <a:ext cx="1440160" cy="338554"/>
          </a:xfrm>
          <a:prstGeom prst="rect">
            <a:avLst/>
          </a:prstGeom>
          <a:noFill/>
        </p:spPr>
        <p:txBody>
          <a:bodyPr wrap="square" rtlCol="0">
            <a:spAutoFit/>
          </a:bodyPr>
          <a:lstStyle/>
          <a:p>
            <a:pPr algn="ctr"/>
            <a:r>
              <a:rPr lang="zh-TW" altLang="en-US" sz="1600" dirty="0" smtClean="0">
                <a:solidFill>
                  <a:srgbClr val="C00000"/>
                </a:solidFill>
              </a:rPr>
              <a:t>電子產品</a:t>
            </a:r>
            <a:endParaRPr lang="zh-TW" altLang="en-US" sz="1600" dirty="0">
              <a:solidFill>
                <a:srgbClr val="C00000"/>
              </a:solidFill>
            </a:endParaRPr>
          </a:p>
        </p:txBody>
      </p:sp>
      <p:sp>
        <p:nvSpPr>
          <p:cNvPr id="13" name="文字方塊 12"/>
          <p:cNvSpPr txBox="1"/>
          <p:nvPr/>
        </p:nvSpPr>
        <p:spPr>
          <a:xfrm>
            <a:off x="-252536" y="2802414"/>
            <a:ext cx="1440160" cy="338554"/>
          </a:xfrm>
          <a:prstGeom prst="rect">
            <a:avLst/>
          </a:prstGeom>
          <a:noFill/>
        </p:spPr>
        <p:txBody>
          <a:bodyPr wrap="square" rtlCol="0">
            <a:spAutoFit/>
          </a:bodyPr>
          <a:lstStyle/>
          <a:p>
            <a:pPr algn="ctr"/>
            <a:r>
              <a:rPr lang="zh-TW" altLang="en-US" sz="1600" dirty="0" smtClean="0">
                <a:solidFill>
                  <a:srgbClr val="C00000"/>
                </a:solidFill>
              </a:rPr>
              <a:t>了解觀念</a:t>
            </a:r>
            <a:endParaRPr lang="zh-TW" altLang="en-US" sz="1600" dirty="0">
              <a:solidFill>
                <a:srgbClr val="C00000"/>
              </a:solidFill>
            </a:endParaRPr>
          </a:p>
        </p:txBody>
      </p:sp>
      <p:sp>
        <p:nvSpPr>
          <p:cNvPr id="14" name="文字方塊 13"/>
          <p:cNvSpPr txBox="1"/>
          <p:nvPr/>
        </p:nvSpPr>
        <p:spPr>
          <a:xfrm>
            <a:off x="-252536" y="3162454"/>
            <a:ext cx="1440160" cy="338554"/>
          </a:xfrm>
          <a:prstGeom prst="rect">
            <a:avLst/>
          </a:prstGeom>
          <a:noFill/>
        </p:spPr>
        <p:txBody>
          <a:bodyPr wrap="square" rtlCol="0">
            <a:spAutoFit/>
          </a:bodyPr>
          <a:lstStyle/>
          <a:p>
            <a:pPr algn="ctr"/>
            <a:r>
              <a:rPr lang="zh-TW" altLang="en-US" sz="1600" dirty="0" smtClean="0">
                <a:solidFill>
                  <a:srgbClr val="C00000"/>
                </a:solidFill>
              </a:rPr>
              <a:t>理論探討</a:t>
            </a:r>
            <a:endParaRPr lang="zh-TW" altLang="en-US" sz="1600" dirty="0">
              <a:solidFill>
                <a:srgbClr val="C00000"/>
              </a:solidFill>
            </a:endParaRPr>
          </a:p>
        </p:txBody>
      </p:sp>
      <p:sp>
        <p:nvSpPr>
          <p:cNvPr id="15" name="文字方塊 14"/>
          <p:cNvSpPr txBox="1"/>
          <p:nvPr/>
        </p:nvSpPr>
        <p:spPr>
          <a:xfrm>
            <a:off x="-252536" y="3522494"/>
            <a:ext cx="1440160" cy="338554"/>
          </a:xfrm>
          <a:prstGeom prst="rect">
            <a:avLst/>
          </a:prstGeom>
          <a:noFill/>
        </p:spPr>
        <p:txBody>
          <a:bodyPr wrap="square" rtlCol="0">
            <a:spAutoFit/>
          </a:bodyPr>
          <a:lstStyle/>
          <a:p>
            <a:pPr algn="ctr"/>
            <a:r>
              <a:rPr lang="zh-TW" altLang="en-US" sz="1600" dirty="0" smtClean="0">
                <a:solidFill>
                  <a:srgbClr val="C00000"/>
                </a:solidFill>
              </a:rPr>
              <a:t>模擬工具</a:t>
            </a:r>
            <a:endParaRPr lang="zh-TW" altLang="en-US" sz="1600" dirty="0">
              <a:solidFill>
                <a:srgbClr val="C00000"/>
              </a:solidFill>
            </a:endParaRPr>
          </a:p>
        </p:txBody>
      </p:sp>
      <p:sp>
        <p:nvSpPr>
          <p:cNvPr id="17" name="文字方塊 16"/>
          <p:cNvSpPr txBox="1"/>
          <p:nvPr/>
        </p:nvSpPr>
        <p:spPr>
          <a:xfrm>
            <a:off x="-252536" y="3861048"/>
            <a:ext cx="1440160" cy="338554"/>
          </a:xfrm>
          <a:prstGeom prst="rect">
            <a:avLst/>
          </a:prstGeom>
          <a:noFill/>
        </p:spPr>
        <p:txBody>
          <a:bodyPr wrap="square" rtlCol="0">
            <a:spAutoFit/>
          </a:bodyPr>
          <a:lstStyle/>
          <a:p>
            <a:pPr algn="ctr"/>
            <a:r>
              <a:rPr lang="zh-TW" altLang="en-US" sz="1600" dirty="0" smtClean="0">
                <a:solidFill>
                  <a:srgbClr val="C00000"/>
                </a:solidFill>
              </a:rPr>
              <a:t>教育資源</a:t>
            </a:r>
            <a:endParaRPr lang="zh-TW" altLang="en-US" sz="1600" dirty="0">
              <a:solidFill>
                <a:srgbClr val="C00000"/>
              </a:solidFill>
            </a:endParaRPr>
          </a:p>
        </p:txBody>
      </p:sp>
    </p:spTree>
    <p:extLst>
      <p:ext uri="{BB962C8B-B14F-4D97-AF65-F5344CB8AC3E}">
        <p14:creationId xmlns:p14="http://schemas.microsoft.com/office/powerpoint/2010/main" val="4068116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2"/>
          </p:nvPr>
        </p:nvSpPr>
        <p:spPr>
          <a:xfrm>
            <a:off x="6974904" y="6453336"/>
            <a:ext cx="2133600" cy="365125"/>
          </a:xfrm>
        </p:spPr>
        <p:txBody>
          <a:bodyPr/>
          <a:lstStyle/>
          <a:p>
            <a:pPr>
              <a:defRPr/>
            </a:pPr>
            <a:fld id="{197FA441-4EE1-446E-B2B4-D25EF3470AE3}" type="slidenum">
              <a:rPr lang="zh-TW" altLang="en-US"/>
              <a:pPr>
                <a:defRPr/>
              </a:pPr>
              <a:t>25</a:t>
            </a:fld>
            <a:endParaRPr lang="zh-TW" altLang="en-US" dirty="0"/>
          </a:p>
        </p:txBody>
      </p:sp>
      <p:sp>
        <p:nvSpPr>
          <p:cNvPr id="62467" name="文字方塊 3"/>
          <p:cNvSpPr txBox="1">
            <a:spLocks noChangeArrowheads="1"/>
          </p:cNvSpPr>
          <p:nvPr/>
        </p:nvSpPr>
        <p:spPr bwMode="auto">
          <a:xfrm>
            <a:off x="684212" y="1834946"/>
            <a:ext cx="799224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Arial" charset="0"/>
                <a:ea typeface="新細明體" charset="-120"/>
              </a:defRPr>
            </a:lvl1pPr>
            <a:lvl2pPr marL="742950" indent="-285750" eaLnBrk="0" hangingPunct="0">
              <a:defRPr kumimoji="1" sz="3200">
                <a:solidFill>
                  <a:schemeClr val="tx1"/>
                </a:solidFill>
                <a:latin typeface="Arial" charset="0"/>
                <a:ea typeface="新細明體" charset="-120"/>
              </a:defRPr>
            </a:lvl2pPr>
            <a:lvl3pPr marL="1143000" indent="-228600" eaLnBrk="0" hangingPunct="0">
              <a:defRPr kumimoji="1" sz="3200">
                <a:solidFill>
                  <a:schemeClr val="tx1"/>
                </a:solidFill>
                <a:latin typeface="Arial" charset="0"/>
                <a:ea typeface="新細明體" charset="-120"/>
              </a:defRPr>
            </a:lvl3pPr>
            <a:lvl4pPr marL="1600200" indent="-228600" eaLnBrk="0" hangingPunct="0">
              <a:defRPr kumimoji="1" sz="3200">
                <a:solidFill>
                  <a:schemeClr val="tx1"/>
                </a:solidFill>
                <a:latin typeface="Arial" charset="0"/>
                <a:ea typeface="新細明體" charset="-120"/>
              </a:defRPr>
            </a:lvl4pPr>
            <a:lvl5pPr marL="2057400" indent="-228600" eaLnBrk="0" hangingPunct="0">
              <a:defRPr kumimoji="1" sz="3200">
                <a:solidFill>
                  <a:schemeClr val="tx1"/>
                </a:solidFill>
                <a:latin typeface="Arial" charset="0"/>
                <a:ea typeface="新細明體" charset="-120"/>
              </a:defRPr>
            </a:lvl5pPr>
            <a:lvl6pPr marL="2514600" indent="-228600" eaLnBrk="0" fontAlgn="base" hangingPunct="0">
              <a:spcBef>
                <a:spcPct val="0"/>
              </a:spcBef>
              <a:spcAft>
                <a:spcPct val="0"/>
              </a:spcAft>
              <a:defRPr kumimoji="1" sz="3200">
                <a:solidFill>
                  <a:schemeClr val="tx1"/>
                </a:solidFill>
                <a:latin typeface="Arial" charset="0"/>
                <a:ea typeface="新細明體" charset="-120"/>
              </a:defRPr>
            </a:lvl6pPr>
            <a:lvl7pPr marL="2971800" indent="-228600" eaLnBrk="0" fontAlgn="base" hangingPunct="0">
              <a:spcBef>
                <a:spcPct val="0"/>
              </a:spcBef>
              <a:spcAft>
                <a:spcPct val="0"/>
              </a:spcAft>
              <a:defRPr kumimoji="1" sz="3200">
                <a:solidFill>
                  <a:schemeClr val="tx1"/>
                </a:solidFill>
                <a:latin typeface="Arial" charset="0"/>
                <a:ea typeface="新細明體" charset="-120"/>
              </a:defRPr>
            </a:lvl7pPr>
            <a:lvl8pPr marL="3429000" indent="-228600" eaLnBrk="0" fontAlgn="base" hangingPunct="0">
              <a:spcBef>
                <a:spcPct val="0"/>
              </a:spcBef>
              <a:spcAft>
                <a:spcPct val="0"/>
              </a:spcAft>
              <a:defRPr kumimoji="1" sz="3200">
                <a:solidFill>
                  <a:schemeClr val="tx1"/>
                </a:solidFill>
                <a:latin typeface="Arial" charset="0"/>
                <a:ea typeface="新細明體" charset="-120"/>
              </a:defRPr>
            </a:lvl8pPr>
            <a:lvl9pPr marL="3886200" indent="-228600" eaLnBrk="0" fontAlgn="base" hangingPunct="0">
              <a:spcBef>
                <a:spcPct val="0"/>
              </a:spcBef>
              <a:spcAft>
                <a:spcPct val="0"/>
              </a:spcAft>
              <a:defRPr kumimoji="1" sz="3200">
                <a:solidFill>
                  <a:schemeClr val="tx1"/>
                </a:solidFill>
                <a:latin typeface="Arial" charset="0"/>
                <a:ea typeface="新細明體" charset="-120"/>
              </a:defRPr>
            </a:lvl9pPr>
          </a:lstStyle>
          <a:p>
            <a:r>
              <a:rPr kumimoji="0" lang="en-US" altLang="zh-TW" sz="2800" dirty="0" smtClean="0">
                <a:solidFill>
                  <a:srgbClr val="C00000"/>
                </a:solidFill>
                <a:latin typeface="+mj-lt"/>
                <a:ea typeface="標楷體" pitchFamily="65" charset="-120"/>
              </a:rPr>
              <a:t>Within next 10 years, Moore’s Law is to hit </a:t>
            </a:r>
            <a:r>
              <a:rPr kumimoji="0" lang="en-US" altLang="zh-TW" sz="2800" dirty="0" err="1" smtClean="0">
                <a:solidFill>
                  <a:srgbClr val="C00000"/>
                </a:solidFill>
                <a:latin typeface="+mj-lt"/>
                <a:ea typeface="標楷體" pitchFamily="65" charset="-120"/>
              </a:rPr>
              <a:t>mesoscopic</a:t>
            </a:r>
            <a:r>
              <a:rPr kumimoji="0" lang="en-US" altLang="zh-TW" sz="2800" dirty="0" smtClean="0">
                <a:solidFill>
                  <a:srgbClr val="C00000"/>
                </a:solidFill>
                <a:latin typeface="+mj-lt"/>
                <a:ea typeface="標楷體" pitchFamily="65" charset="-120"/>
              </a:rPr>
              <a:t> scale, where Quantum Physics rules.  Spectacular Information growth in 20</a:t>
            </a:r>
            <a:r>
              <a:rPr kumimoji="0" lang="en-US" altLang="zh-TW" sz="2800" baseline="30000" dirty="0" smtClean="0">
                <a:solidFill>
                  <a:srgbClr val="C00000"/>
                </a:solidFill>
                <a:latin typeface="+mj-lt"/>
                <a:ea typeface="標楷體" pitchFamily="65" charset="-120"/>
              </a:rPr>
              <a:t>th</a:t>
            </a:r>
            <a:r>
              <a:rPr kumimoji="0" lang="en-US" altLang="zh-TW" sz="2800" dirty="0" smtClean="0">
                <a:solidFill>
                  <a:srgbClr val="C00000"/>
                </a:solidFill>
                <a:latin typeface="+mj-lt"/>
                <a:ea typeface="標楷體" pitchFamily="65" charset="-120"/>
              </a:rPr>
              <a:t> Century can continue to expand if authentic engineering of Quantum Physics prevails</a:t>
            </a:r>
          </a:p>
          <a:p>
            <a:r>
              <a:rPr lang="zh-TW" altLang="en-US" sz="2800" dirty="0" smtClean="0"/>
              <a:t>在</a:t>
            </a:r>
            <a:r>
              <a:rPr lang="zh-TW" altLang="en-US" sz="2800" dirty="0"/>
              <a:t>未來</a:t>
            </a:r>
            <a:r>
              <a:rPr lang="en-US" altLang="zh-TW" sz="2800" dirty="0" smtClean="0"/>
              <a:t>10</a:t>
            </a:r>
            <a:r>
              <a:rPr lang="zh-TW" altLang="en-US" sz="2800" dirty="0" smtClean="0"/>
              <a:t>年</a:t>
            </a:r>
            <a:r>
              <a:rPr lang="zh-TW" altLang="en-US" sz="2800" dirty="0"/>
              <a:t>，摩爾</a:t>
            </a:r>
            <a:r>
              <a:rPr lang="zh-TW" altLang="en-US" sz="2800" dirty="0" smtClean="0"/>
              <a:t>定律</a:t>
            </a:r>
            <a:r>
              <a:rPr lang="zh-TW" altLang="en-US" sz="2800" smtClean="0"/>
              <a:t>將</a:t>
            </a:r>
            <a:r>
              <a:rPr lang="zh-TW" altLang="en-US" sz="2800" smtClean="0"/>
              <a:t>被數</a:t>
            </a:r>
            <a:r>
              <a:rPr lang="zh-TW" altLang="en-US" sz="2800" dirty="0" smtClean="0"/>
              <a:t>個原子的尺度限制，在如此微小的世界中</a:t>
            </a:r>
            <a:r>
              <a:rPr lang="zh-TW" altLang="en-US" sz="2800" dirty="0"/>
              <a:t>，</a:t>
            </a:r>
            <a:r>
              <a:rPr lang="zh-TW" altLang="en-US" sz="2800" dirty="0" smtClean="0"/>
              <a:t>一切由量子物理控制。如果貨真價實的量子理論能夠被工程師們巧妙地利用而發明出奈米級量子元件，</a:t>
            </a:r>
            <a:r>
              <a:rPr lang="en-US" altLang="zh-TW" sz="2800" dirty="0" smtClean="0"/>
              <a:t>20</a:t>
            </a:r>
            <a:r>
              <a:rPr lang="zh-TW" altLang="en-US" sz="2800" dirty="0" smtClean="0"/>
              <a:t>世紀爆炸性資訊應用</a:t>
            </a:r>
            <a:r>
              <a:rPr lang="zh-TW" altLang="en-US" sz="2800" dirty="0"/>
              <a:t>，</a:t>
            </a:r>
            <a:r>
              <a:rPr lang="zh-TW" altLang="en-US" sz="2800" dirty="0" smtClean="0"/>
              <a:t>將能夠繼續成長</a:t>
            </a:r>
            <a:endParaRPr lang="zh-TW" altLang="en-US" sz="2800" dirty="0"/>
          </a:p>
        </p:txBody>
      </p:sp>
      <p:sp>
        <p:nvSpPr>
          <p:cNvPr id="2" name="文字方塊 1"/>
          <p:cNvSpPr txBox="1"/>
          <p:nvPr/>
        </p:nvSpPr>
        <p:spPr>
          <a:xfrm>
            <a:off x="1619672" y="233353"/>
            <a:ext cx="5904656" cy="1323439"/>
          </a:xfrm>
          <a:prstGeom prst="rect">
            <a:avLst/>
          </a:prstGeom>
          <a:noFill/>
        </p:spPr>
        <p:txBody>
          <a:bodyPr wrap="square" rtlCol="0">
            <a:spAutoFit/>
          </a:bodyPr>
          <a:lstStyle/>
          <a:p>
            <a:pPr algn="ctr">
              <a:defRPr/>
            </a:pPr>
            <a:r>
              <a:rPr lang="en-US" altLang="zh-TW" sz="4000" dirty="0" smtClean="0">
                <a:solidFill>
                  <a:srgbClr val="C00000"/>
                </a:solidFill>
                <a:ea typeface="標楷體" pitchFamily="65" charset="-120"/>
              </a:rPr>
              <a:t>21</a:t>
            </a:r>
            <a:r>
              <a:rPr lang="en-US" altLang="zh-TW" sz="4000" baseline="30000" dirty="0" smtClean="0">
                <a:solidFill>
                  <a:srgbClr val="C00000"/>
                </a:solidFill>
                <a:ea typeface="標楷體" pitchFamily="65" charset="-120"/>
              </a:rPr>
              <a:t>st</a:t>
            </a:r>
            <a:r>
              <a:rPr lang="en-US" altLang="zh-TW" sz="4000" dirty="0" smtClean="0">
                <a:solidFill>
                  <a:srgbClr val="C00000"/>
                </a:solidFill>
                <a:ea typeface="標楷體" pitchFamily="65" charset="-120"/>
              </a:rPr>
              <a:t> Century: Quantum Age </a:t>
            </a:r>
            <a:r>
              <a:rPr lang="en-US" altLang="zh-TW" sz="4000" dirty="0" smtClean="0">
                <a:solidFill>
                  <a:srgbClr val="C00000"/>
                </a:solidFill>
              </a:rPr>
              <a:t>21</a:t>
            </a:r>
            <a:r>
              <a:rPr lang="zh-TW" altLang="en-US" sz="4000" dirty="0" smtClean="0">
                <a:solidFill>
                  <a:srgbClr val="C00000"/>
                </a:solidFill>
              </a:rPr>
              <a:t>世紀</a:t>
            </a:r>
            <a:r>
              <a:rPr lang="en-US" altLang="zh-TW" sz="4000" dirty="0" smtClean="0">
                <a:solidFill>
                  <a:srgbClr val="C00000"/>
                </a:solidFill>
              </a:rPr>
              <a:t>: </a:t>
            </a:r>
            <a:r>
              <a:rPr lang="zh-TW" altLang="en-US" sz="4000" dirty="0" smtClean="0">
                <a:solidFill>
                  <a:srgbClr val="C00000"/>
                </a:solidFill>
              </a:rPr>
              <a:t>量子時代</a:t>
            </a:r>
            <a:endParaRPr lang="zh-TW" altLang="en-US" sz="4000" dirty="0">
              <a:solidFill>
                <a:srgbClr val="C00000"/>
              </a:solidFill>
            </a:endParaRPr>
          </a:p>
        </p:txBody>
      </p:sp>
    </p:spTree>
    <p:extLst>
      <p:ext uri="{BB962C8B-B14F-4D97-AF65-F5344CB8AC3E}">
        <p14:creationId xmlns:p14="http://schemas.microsoft.com/office/powerpoint/2010/main" val="732054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0"/>
          </p:nvPr>
        </p:nvSpPr>
        <p:spPr>
          <a:xfrm>
            <a:off x="7046913" y="6519863"/>
            <a:ext cx="2133600" cy="365125"/>
          </a:xfrm>
        </p:spPr>
        <p:txBody>
          <a:bodyPr/>
          <a:lstStyle/>
          <a:p>
            <a:pPr>
              <a:defRPr/>
            </a:pPr>
            <a:fld id="{ACF97608-853E-41DC-8907-A7E220A2BECB}" type="slidenum">
              <a:rPr lang="zh-TW" altLang="en-US"/>
              <a:pPr>
                <a:defRPr/>
              </a:pPr>
              <a:t>3</a:t>
            </a:fld>
            <a:endParaRPr lang="zh-TW" altLang="en-US" dirty="0"/>
          </a:p>
        </p:txBody>
      </p:sp>
      <p:sp>
        <p:nvSpPr>
          <p:cNvPr id="12292" name="文字方塊 3"/>
          <p:cNvSpPr txBox="1">
            <a:spLocks noChangeArrowheads="1"/>
          </p:cNvSpPr>
          <p:nvPr/>
        </p:nvSpPr>
        <p:spPr bwMode="auto">
          <a:xfrm>
            <a:off x="539750" y="980728"/>
            <a:ext cx="8064500" cy="46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marL="457200" indent="-457200">
              <a:spcBef>
                <a:spcPts val="600"/>
              </a:spcBef>
              <a:buClr>
                <a:srgbClr val="C00000"/>
              </a:buClr>
              <a:buFont typeface="Wingdings" pitchFamily="2" charset="2"/>
              <a:buChar char="l"/>
            </a:pPr>
            <a:r>
              <a:rPr lang="en-US" altLang="zh-TW" sz="2000" dirty="0" smtClean="0"/>
              <a:t>The </a:t>
            </a:r>
            <a:r>
              <a:rPr lang="en-US" altLang="zh-TW" sz="2000" dirty="0"/>
              <a:t>Neolithic </a:t>
            </a:r>
            <a:r>
              <a:rPr lang="en-US" altLang="zh-TW" sz="2000" dirty="0" smtClean="0"/>
              <a:t>Revolution</a:t>
            </a:r>
            <a:r>
              <a:rPr lang="zh-TW" altLang="en-US" sz="2000" dirty="0" smtClean="0"/>
              <a:t> </a:t>
            </a:r>
            <a:r>
              <a:rPr lang="zh-TW" altLang="zh-TW" sz="2000" dirty="0" smtClean="0"/>
              <a:t>新</a:t>
            </a:r>
            <a:r>
              <a:rPr lang="zh-TW" altLang="zh-TW" sz="2000" dirty="0"/>
              <a:t>石器革命</a:t>
            </a:r>
            <a:r>
              <a:rPr lang="en-US" altLang="zh-TW" sz="2000" dirty="0" smtClean="0"/>
              <a:t>			12,000</a:t>
            </a:r>
            <a:r>
              <a:rPr lang="zh-TW" altLang="en-US" sz="2000" dirty="0" smtClean="0"/>
              <a:t>年前</a:t>
            </a:r>
            <a:endParaRPr lang="en-US" altLang="zh-TW" sz="2000" dirty="0"/>
          </a:p>
          <a:p>
            <a:pPr marL="457200" indent="-457200">
              <a:spcBef>
                <a:spcPts val="600"/>
              </a:spcBef>
              <a:buClr>
                <a:srgbClr val="C00000"/>
              </a:buClr>
              <a:buFont typeface="Wingdings" pitchFamily="2" charset="2"/>
              <a:buChar char="l"/>
            </a:pPr>
            <a:r>
              <a:rPr lang="en-US" altLang="zh-TW" sz="2000" dirty="0" smtClean="0"/>
              <a:t>The </a:t>
            </a:r>
            <a:r>
              <a:rPr lang="en-US" altLang="zh-TW" sz="2000" dirty="0"/>
              <a:t>Renaissance </a:t>
            </a:r>
            <a:r>
              <a:rPr lang="en-US" altLang="zh-TW" sz="2000" dirty="0" smtClean="0"/>
              <a:t>Revolution</a:t>
            </a:r>
            <a:r>
              <a:rPr lang="zh-TW" altLang="en-US" sz="2000" dirty="0" smtClean="0"/>
              <a:t> 文藝復興</a:t>
            </a:r>
            <a:r>
              <a:rPr lang="zh-TW" altLang="en-US" sz="2000" dirty="0"/>
              <a:t>時期的</a:t>
            </a:r>
            <a:r>
              <a:rPr lang="zh-TW" altLang="en-US" sz="2000" dirty="0" smtClean="0"/>
              <a:t>革命</a:t>
            </a:r>
            <a:r>
              <a:rPr lang="en-US" altLang="zh-TW" sz="2000" dirty="0" smtClean="0"/>
              <a:t>	14-16</a:t>
            </a:r>
            <a:r>
              <a:rPr lang="en-US" altLang="zh-TW" sz="2000" baseline="30000" dirty="0" smtClean="0"/>
              <a:t>th</a:t>
            </a:r>
            <a:r>
              <a:rPr lang="en-US" altLang="zh-TW" sz="2000" dirty="0" smtClean="0"/>
              <a:t> </a:t>
            </a:r>
            <a:r>
              <a:rPr lang="zh-TW" altLang="en-US" sz="2000" dirty="0" smtClean="0"/>
              <a:t>世紀</a:t>
            </a:r>
            <a:endParaRPr lang="en-US" altLang="zh-TW" sz="2000" dirty="0"/>
          </a:p>
          <a:p>
            <a:pPr marL="457200" indent="-457200">
              <a:spcBef>
                <a:spcPts val="600"/>
              </a:spcBef>
              <a:buClr>
                <a:srgbClr val="C00000"/>
              </a:buClr>
              <a:buFont typeface="Wingdings" pitchFamily="2" charset="2"/>
              <a:buChar char="l"/>
            </a:pPr>
            <a:r>
              <a:rPr lang="en-US" altLang="zh-TW" sz="2000" dirty="0" smtClean="0"/>
              <a:t>The </a:t>
            </a:r>
            <a:r>
              <a:rPr lang="en-US" altLang="zh-TW" sz="2000" dirty="0"/>
              <a:t>Agricultural </a:t>
            </a:r>
            <a:r>
              <a:rPr lang="en-US" altLang="zh-TW" sz="2000" dirty="0" smtClean="0"/>
              <a:t>Revolution</a:t>
            </a:r>
            <a:r>
              <a:rPr lang="zh-TW" altLang="en-US" sz="2000" dirty="0" smtClean="0"/>
              <a:t> </a:t>
            </a:r>
            <a:r>
              <a:rPr lang="zh-TW" altLang="zh-TW" sz="2000" dirty="0" smtClean="0"/>
              <a:t>農業</a:t>
            </a:r>
            <a:r>
              <a:rPr lang="zh-TW" altLang="zh-TW" sz="2000" dirty="0"/>
              <a:t>革命</a:t>
            </a:r>
            <a:r>
              <a:rPr lang="en-US" altLang="zh-TW" sz="2000" dirty="0" smtClean="0"/>
              <a:t>		15-19</a:t>
            </a:r>
            <a:r>
              <a:rPr lang="en-US" altLang="zh-TW" sz="2000" baseline="30000" dirty="0" smtClean="0"/>
              <a:t>th</a:t>
            </a:r>
            <a:r>
              <a:rPr lang="zh-TW" altLang="en-US" sz="2000" dirty="0" smtClean="0"/>
              <a:t>世紀</a:t>
            </a:r>
            <a:endParaRPr lang="en-US" altLang="zh-TW" sz="2000" dirty="0"/>
          </a:p>
          <a:p>
            <a:pPr marL="457200" indent="-457200">
              <a:spcBef>
                <a:spcPts val="600"/>
              </a:spcBef>
              <a:buClr>
                <a:srgbClr val="C00000"/>
              </a:buClr>
              <a:buFont typeface="Wingdings" pitchFamily="2" charset="2"/>
              <a:buChar char="l"/>
            </a:pPr>
            <a:r>
              <a:rPr lang="en-US" altLang="zh-TW" sz="2000" dirty="0" smtClean="0"/>
              <a:t>The </a:t>
            </a:r>
            <a:r>
              <a:rPr lang="en-US" altLang="zh-TW" sz="2000" dirty="0"/>
              <a:t>First Industrial </a:t>
            </a:r>
            <a:r>
              <a:rPr lang="en-US" altLang="zh-TW" sz="2000" dirty="0" smtClean="0"/>
              <a:t>Revolution</a:t>
            </a:r>
            <a:r>
              <a:rPr lang="zh-TW" altLang="en-US" sz="2000" dirty="0" smtClean="0"/>
              <a:t> </a:t>
            </a:r>
            <a:r>
              <a:rPr lang="zh-TW" altLang="zh-TW" sz="2000" dirty="0" smtClean="0"/>
              <a:t>第一次</a:t>
            </a:r>
            <a:r>
              <a:rPr lang="zh-TW" altLang="zh-TW" sz="2000" dirty="0"/>
              <a:t>工業革命</a:t>
            </a:r>
            <a:r>
              <a:rPr lang="en-US" altLang="zh-TW" sz="2000" dirty="0" smtClean="0"/>
              <a:t>	1760-1840</a:t>
            </a:r>
            <a:endParaRPr lang="en-US" altLang="zh-TW" sz="2000" dirty="0"/>
          </a:p>
          <a:p>
            <a:pPr marL="457200" indent="-457200">
              <a:spcBef>
                <a:spcPts val="600"/>
              </a:spcBef>
              <a:buClr>
                <a:srgbClr val="C00000"/>
              </a:buClr>
              <a:buFont typeface="Wingdings" pitchFamily="2" charset="2"/>
              <a:buChar char="l"/>
            </a:pPr>
            <a:r>
              <a:rPr lang="en-US" altLang="zh-TW" sz="2000" dirty="0" smtClean="0"/>
              <a:t>The </a:t>
            </a:r>
            <a:r>
              <a:rPr lang="en-US" altLang="zh-TW" sz="2000" dirty="0"/>
              <a:t>Second Industrial </a:t>
            </a:r>
            <a:r>
              <a:rPr lang="en-US" altLang="zh-TW" sz="2000" dirty="0" smtClean="0"/>
              <a:t>Revolution</a:t>
            </a:r>
            <a:r>
              <a:rPr lang="zh-TW" altLang="en-US" sz="2000" dirty="0" smtClean="0"/>
              <a:t> </a:t>
            </a:r>
            <a:r>
              <a:rPr lang="zh-TW" altLang="zh-TW" sz="2000" dirty="0" smtClean="0"/>
              <a:t>第二</a:t>
            </a:r>
            <a:r>
              <a:rPr lang="zh-TW" altLang="zh-TW" sz="2000" dirty="0"/>
              <a:t>次工業革命</a:t>
            </a:r>
            <a:r>
              <a:rPr lang="en-US" altLang="zh-TW" sz="2000" dirty="0" smtClean="0"/>
              <a:t>	20</a:t>
            </a:r>
            <a:r>
              <a:rPr lang="en-US" altLang="zh-TW" sz="2000" baseline="30000" dirty="0" smtClean="0"/>
              <a:t>th</a:t>
            </a:r>
            <a:r>
              <a:rPr lang="zh-TW" altLang="en-US" sz="2000" dirty="0" smtClean="0"/>
              <a:t>世紀 </a:t>
            </a:r>
            <a:r>
              <a:rPr lang="en-US" altLang="zh-TW" sz="2000" dirty="0" smtClean="0"/>
              <a:t> </a:t>
            </a:r>
            <a:endParaRPr lang="en-US" altLang="zh-TW" sz="2000" dirty="0"/>
          </a:p>
          <a:p>
            <a:pPr marL="1200150" lvl="1" indent="-457200">
              <a:spcBef>
                <a:spcPts val="600"/>
              </a:spcBef>
              <a:buClr>
                <a:srgbClr val="C00000"/>
              </a:buClr>
              <a:buFont typeface="Wingdings" pitchFamily="2" charset="2"/>
              <a:buChar char="Ø"/>
            </a:pPr>
            <a:r>
              <a:rPr lang="en-US" altLang="zh-TW" sz="2000" dirty="0" smtClean="0"/>
              <a:t>Atomic Age</a:t>
            </a:r>
            <a:r>
              <a:rPr lang="zh-TW" altLang="en-US" sz="2000" dirty="0" smtClean="0"/>
              <a:t> </a:t>
            </a:r>
            <a:r>
              <a:rPr lang="zh-TW" altLang="zh-TW" sz="2000" dirty="0" smtClean="0"/>
              <a:t>原子</a:t>
            </a:r>
            <a:r>
              <a:rPr lang="zh-TW" altLang="zh-TW" sz="2000" dirty="0"/>
              <a:t>時代</a:t>
            </a:r>
            <a:endParaRPr lang="en-US" altLang="zh-TW" sz="2000" dirty="0"/>
          </a:p>
          <a:p>
            <a:pPr marL="1200150" lvl="1" indent="-457200">
              <a:spcBef>
                <a:spcPts val="600"/>
              </a:spcBef>
              <a:buClr>
                <a:srgbClr val="C00000"/>
              </a:buClr>
              <a:buFont typeface="Wingdings" pitchFamily="2" charset="2"/>
              <a:buChar char="Ø"/>
            </a:pPr>
            <a:r>
              <a:rPr lang="en-US" altLang="zh-TW" sz="2000" dirty="0" smtClean="0"/>
              <a:t>Jet Age</a:t>
            </a:r>
            <a:r>
              <a:rPr lang="zh-TW" altLang="en-US" sz="2000" dirty="0" smtClean="0"/>
              <a:t> </a:t>
            </a:r>
            <a:r>
              <a:rPr lang="zh-TW" altLang="zh-TW" sz="2000" dirty="0" smtClean="0"/>
              <a:t>噴</a:t>
            </a:r>
            <a:r>
              <a:rPr lang="zh-TW" altLang="en-US" sz="2000" dirty="0" smtClean="0"/>
              <a:t>射</a:t>
            </a:r>
            <a:r>
              <a:rPr lang="zh-TW" altLang="zh-TW" sz="2000" dirty="0" smtClean="0"/>
              <a:t>機</a:t>
            </a:r>
            <a:r>
              <a:rPr lang="zh-TW" altLang="zh-TW" sz="2000" dirty="0"/>
              <a:t>時代</a:t>
            </a:r>
            <a:endParaRPr lang="en-US" altLang="zh-TW" sz="2000" dirty="0"/>
          </a:p>
          <a:p>
            <a:pPr marL="1200150" lvl="1" indent="-457200">
              <a:spcBef>
                <a:spcPts val="600"/>
              </a:spcBef>
              <a:buClr>
                <a:srgbClr val="C00000"/>
              </a:buClr>
              <a:buFont typeface="Wingdings" pitchFamily="2" charset="2"/>
              <a:buChar char="Ø"/>
            </a:pPr>
            <a:r>
              <a:rPr lang="en-US" altLang="zh-TW" sz="2000" dirty="0" smtClean="0"/>
              <a:t>Space Age</a:t>
            </a:r>
            <a:r>
              <a:rPr lang="zh-TW" altLang="en-US" sz="2000" dirty="0" smtClean="0"/>
              <a:t> </a:t>
            </a:r>
            <a:r>
              <a:rPr lang="zh-TW" altLang="zh-TW" sz="2000" dirty="0" smtClean="0"/>
              <a:t>太空</a:t>
            </a:r>
            <a:r>
              <a:rPr lang="zh-TW" altLang="zh-TW" sz="2000" dirty="0"/>
              <a:t>時代</a:t>
            </a:r>
            <a:endParaRPr lang="en-US" altLang="zh-TW" sz="2000" dirty="0"/>
          </a:p>
          <a:p>
            <a:pPr marL="1200150" lvl="1" indent="-457200">
              <a:spcBef>
                <a:spcPts val="600"/>
              </a:spcBef>
              <a:buClr>
                <a:srgbClr val="C00000"/>
              </a:buClr>
              <a:buFont typeface="Wingdings" pitchFamily="2" charset="2"/>
              <a:buChar char="Ø"/>
            </a:pPr>
            <a:r>
              <a:rPr lang="en-US" altLang="zh-TW" sz="2000" dirty="0" smtClean="0">
                <a:solidFill>
                  <a:srgbClr val="C00000"/>
                </a:solidFill>
              </a:rPr>
              <a:t>Digital Revolution</a:t>
            </a:r>
            <a:r>
              <a:rPr lang="zh-TW" altLang="en-US" sz="2000" dirty="0" smtClean="0">
                <a:solidFill>
                  <a:srgbClr val="C00000"/>
                </a:solidFill>
              </a:rPr>
              <a:t> 數位革命</a:t>
            </a:r>
            <a:endParaRPr lang="en-US" altLang="zh-TW" sz="2000" dirty="0">
              <a:solidFill>
                <a:srgbClr val="C00000"/>
              </a:solidFill>
            </a:endParaRPr>
          </a:p>
          <a:p>
            <a:pPr marL="1200150" lvl="1" indent="-457200">
              <a:spcBef>
                <a:spcPts val="600"/>
              </a:spcBef>
              <a:buClr>
                <a:srgbClr val="C00000"/>
              </a:buClr>
              <a:buFont typeface="Wingdings" pitchFamily="2" charset="2"/>
              <a:buChar char="Ø"/>
            </a:pPr>
            <a:r>
              <a:rPr lang="en-US" altLang="zh-TW" sz="2000" dirty="0" smtClean="0">
                <a:solidFill>
                  <a:srgbClr val="C00000"/>
                </a:solidFill>
              </a:rPr>
              <a:t>Information Age</a:t>
            </a:r>
            <a:r>
              <a:rPr lang="zh-TW" altLang="en-US" sz="2000" dirty="0" smtClean="0">
                <a:solidFill>
                  <a:srgbClr val="C00000"/>
                </a:solidFill>
              </a:rPr>
              <a:t> 資訊時代</a:t>
            </a:r>
            <a:endParaRPr lang="en-US" altLang="zh-TW" sz="2000" dirty="0">
              <a:solidFill>
                <a:srgbClr val="C00000"/>
              </a:solidFill>
            </a:endParaRPr>
          </a:p>
          <a:p>
            <a:pPr marL="1200150" lvl="1" indent="-457200">
              <a:spcBef>
                <a:spcPts val="600"/>
              </a:spcBef>
              <a:buClr>
                <a:srgbClr val="C00000"/>
              </a:buClr>
              <a:buFont typeface="Wingdings" pitchFamily="2" charset="2"/>
              <a:buChar char="Ø"/>
            </a:pPr>
            <a:r>
              <a:rPr lang="en-US" altLang="zh-TW" sz="2000" dirty="0" smtClean="0"/>
              <a:t>Social Age</a:t>
            </a:r>
            <a:r>
              <a:rPr lang="zh-TW" altLang="en-US" sz="2000" dirty="0" smtClean="0"/>
              <a:t> 社交時代</a:t>
            </a:r>
            <a:endParaRPr lang="en-US" altLang="zh-TW" sz="2000" dirty="0"/>
          </a:p>
          <a:p>
            <a:pPr marL="457200" indent="-457200">
              <a:spcBef>
                <a:spcPts val="600"/>
              </a:spcBef>
              <a:buClr>
                <a:srgbClr val="C00000"/>
              </a:buClr>
              <a:buFont typeface="Wingdings" pitchFamily="2" charset="2"/>
              <a:buChar char="l"/>
            </a:pPr>
            <a:r>
              <a:rPr lang="en-US" altLang="zh-TW" sz="2000" dirty="0" smtClean="0"/>
              <a:t>The </a:t>
            </a:r>
            <a:r>
              <a:rPr lang="en-US" altLang="zh-TW" sz="2000" dirty="0"/>
              <a:t>Third Industrial </a:t>
            </a:r>
            <a:r>
              <a:rPr lang="en-US" altLang="zh-TW" sz="2000" dirty="0" smtClean="0"/>
              <a:t>Revolution</a:t>
            </a:r>
            <a:r>
              <a:rPr lang="zh-TW" altLang="en-US" sz="2000" dirty="0" smtClean="0"/>
              <a:t> </a:t>
            </a:r>
            <a:r>
              <a:rPr lang="zh-TW" altLang="zh-TW" sz="2000" dirty="0" smtClean="0"/>
              <a:t>第</a:t>
            </a:r>
            <a:r>
              <a:rPr lang="zh-TW" altLang="en-US" sz="2000" dirty="0" smtClean="0"/>
              <a:t>三</a:t>
            </a:r>
            <a:r>
              <a:rPr lang="zh-TW" altLang="zh-TW" sz="2000" dirty="0" smtClean="0"/>
              <a:t>次</a:t>
            </a:r>
            <a:r>
              <a:rPr lang="zh-TW" altLang="zh-TW" sz="2000" dirty="0"/>
              <a:t>工業革命</a:t>
            </a:r>
            <a:r>
              <a:rPr lang="en-US" altLang="zh-TW" sz="2000" dirty="0" smtClean="0"/>
              <a:t>	21</a:t>
            </a:r>
            <a:r>
              <a:rPr lang="en-US" altLang="zh-TW" sz="2000" baseline="30000" dirty="0" smtClean="0"/>
              <a:t>st</a:t>
            </a:r>
            <a:r>
              <a:rPr lang="zh-TW" altLang="en-US" sz="2000" dirty="0" smtClean="0"/>
              <a:t>世紀</a:t>
            </a:r>
            <a:r>
              <a:rPr lang="en-US" altLang="zh-TW" sz="2000" dirty="0" smtClean="0"/>
              <a:t>?</a:t>
            </a:r>
            <a:endParaRPr kumimoji="0" lang="en-US" altLang="zh-TW" sz="2000" dirty="0">
              <a:solidFill>
                <a:srgbClr val="C00000"/>
              </a:solidFill>
              <a:latin typeface="標楷體" pitchFamily="65" charset="-120"/>
              <a:ea typeface="標楷體" pitchFamily="65" charset="-120"/>
            </a:endParaRPr>
          </a:p>
        </p:txBody>
      </p:sp>
      <p:sp>
        <p:nvSpPr>
          <p:cNvPr id="5" name="Rectangle 2"/>
          <p:cNvSpPr txBox="1">
            <a:spLocks noChangeArrowheads="1"/>
          </p:cNvSpPr>
          <p:nvPr/>
        </p:nvSpPr>
        <p:spPr bwMode="auto">
          <a:xfrm>
            <a:off x="539750" y="144463"/>
            <a:ext cx="8064500" cy="83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ctr" eaLnBrk="1" hangingPunct="1"/>
            <a:r>
              <a:rPr kumimoji="0" lang="en-US" altLang="zh-TW" sz="4000" dirty="0" smtClean="0">
                <a:solidFill>
                  <a:srgbClr val="C00000"/>
                </a:solidFill>
                <a:latin typeface="Calibri" pitchFamily="34" charset="0"/>
              </a:rPr>
              <a:t> History of Technology </a:t>
            </a:r>
            <a:r>
              <a:rPr lang="zh-TW" altLang="zh-TW" sz="4000" dirty="0" smtClean="0">
                <a:solidFill>
                  <a:srgbClr val="C00000"/>
                </a:solidFill>
              </a:rPr>
              <a:t>技術</a:t>
            </a:r>
            <a:r>
              <a:rPr lang="zh-TW" altLang="zh-TW" sz="4000" dirty="0">
                <a:solidFill>
                  <a:srgbClr val="C00000"/>
                </a:solidFill>
              </a:rPr>
              <a:t>史</a:t>
            </a:r>
            <a:endParaRPr kumimoji="0" lang="zh-TW" altLang="zh-TW" sz="4000" dirty="0">
              <a:solidFill>
                <a:srgbClr val="C00000"/>
              </a:solidFill>
              <a:latin typeface="Calibri" pitchFamily="34" charset="0"/>
            </a:endParaRPr>
          </a:p>
        </p:txBody>
      </p:sp>
      <p:sp>
        <p:nvSpPr>
          <p:cNvPr id="7" name="文字方塊 5"/>
          <p:cNvSpPr txBox="1">
            <a:spLocks noChangeArrowheads="1"/>
          </p:cNvSpPr>
          <p:nvPr/>
        </p:nvSpPr>
        <p:spPr bwMode="auto">
          <a:xfrm>
            <a:off x="2590801" y="6516052"/>
            <a:ext cx="5868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r" eaLnBrk="1" hangingPunct="1"/>
            <a:r>
              <a:rPr lang="en-US" altLang="zh-TW" sz="1800" dirty="0" smtClean="0"/>
              <a:t>Industrial Revolution ,Wikipedia</a:t>
            </a:r>
            <a:endParaRPr lang="zh-TW" altLang="en-US" sz="1800" dirty="0"/>
          </a:p>
        </p:txBody>
      </p:sp>
      <p:sp>
        <p:nvSpPr>
          <p:cNvPr id="3" name="橢圓 2"/>
          <p:cNvSpPr/>
          <p:nvPr/>
        </p:nvSpPr>
        <p:spPr>
          <a:xfrm>
            <a:off x="899592" y="4005064"/>
            <a:ext cx="4464298"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5555755" y="4140369"/>
            <a:ext cx="3384178" cy="584775"/>
          </a:xfrm>
          <a:prstGeom prst="rect">
            <a:avLst/>
          </a:prstGeom>
          <a:noFill/>
        </p:spPr>
        <p:txBody>
          <a:bodyPr wrap="square" rtlCol="0">
            <a:spAutoFit/>
          </a:bodyPr>
          <a:lstStyle/>
          <a:p>
            <a:r>
              <a:rPr lang="zh-TW" altLang="en-US" sz="3200" dirty="0" smtClean="0">
                <a:solidFill>
                  <a:srgbClr val="C00000"/>
                </a:solidFill>
                <a:latin typeface="Arial" pitchFamily="34" charset="0"/>
                <a:cs typeface="Arial" pitchFamily="34" charset="0"/>
              </a:rPr>
              <a:t>今日重點</a:t>
            </a:r>
            <a:endParaRPr lang="zh-TW" altLang="en-US" sz="32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744849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0"/>
          </p:nvPr>
        </p:nvSpPr>
        <p:spPr>
          <a:xfrm>
            <a:off x="7046913" y="6519863"/>
            <a:ext cx="2133600" cy="365125"/>
          </a:xfrm>
        </p:spPr>
        <p:txBody>
          <a:bodyPr/>
          <a:lstStyle/>
          <a:p>
            <a:pPr>
              <a:defRPr/>
            </a:pPr>
            <a:fld id="{ACF97608-853E-41DC-8907-A7E220A2BECB}" type="slidenum">
              <a:rPr lang="zh-TW" altLang="en-US"/>
              <a:pPr>
                <a:defRPr/>
              </a:pPr>
              <a:t>4</a:t>
            </a:fld>
            <a:endParaRPr lang="zh-TW" altLang="en-US" dirty="0"/>
          </a:p>
        </p:txBody>
      </p:sp>
      <p:sp>
        <p:nvSpPr>
          <p:cNvPr id="5" name="Rectangle 2"/>
          <p:cNvSpPr txBox="1">
            <a:spLocks noChangeArrowheads="1"/>
          </p:cNvSpPr>
          <p:nvPr/>
        </p:nvSpPr>
        <p:spPr bwMode="auto">
          <a:xfrm>
            <a:off x="539750" y="144463"/>
            <a:ext cx="8352730" cy="98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ctr" eaLnBrk="1" hangingPunct="1"/>
            <a:r>
              <a:rPr kumimoji="0" lang="en-US" altLang="zh-TW" sz="4000" dirty="0" smtClean="0">
                <a:solidFill>
                  <a:srgbClr val="C00000"/>
                </a:solidFill>
                <a:latin typeface="Calibri" pitchFamily="34" charset="0"/>
              </a:rPr>
              <a:t> </a:t>
            </a:r>
            <a:r>
              <a:rPr lang="en-US" altLang="zh-TW" sz="4000" dirty="0" smtClean="0">
                <a:solidFill>
                  <a:srgbClr val="C00000"/>
                </a:solidFill>
              </a:rPr>
              <a:t>20</a:t>
            </a:r>
            <a:r>
              <a:rPr lang="zh-TW" altLang="en-US" sz="4000" dirty="0" smtClean="0">
                <a:solidFill>
                  <a:srgbClr val="C00000"/>
                </a:solidFill>
              </a:rPr>
              <a:t>世紀的重要發明</a:t>
            </a:r>
            <a:endParaRPr lang="zh-TW" altLang="en-US" sz="4000" dirty="0">
              <a:solidFill>
                <a:srgbClr val="C00000"/>
              </a:solidFill>
            </a:endParaRPr>
          </a:p>
          <a:p>
            <a:pPr algn="ctr" eaLnBrk="1" hangingPunct="1"/>
            <a:endParaRPr kumimoji="0" lang="zh-TW" altLang="zh-TW" sz="4000" dirty="0">
              <a:solidFill>
                <a:srgbClr val="C00000"/>
              </a:solidFill>
              <a:latin typeface="Calibri" pitchFamily="34" charset="0"/>
            </a:endParaRPr>
          </a:p>
        </p:txBody>
      </p:sp>
      <p:sp>
        <p:nvSpPr>
          <p:cNvPr id="10" name="矩形 9"/>
          <p:cNvSpPr/>
          <p:nvPr/>
        </p:nvSpPr>
        <p:spPr>
          <a:xfrm>
            <a:off x="323528" y="620688"/>
            <a:ext cx="8568952" cy="5909310"/>
          </a:xfrm>
          <a:prstGeom prst="rect">
            <a:avLst/>
          </a:prstGeom>
        </p:spPr>
        <p:txBody>
          <a:bodyPr wrap="square">
            <a:spAutoFit/>
          </a:bodyPr>
          <a:lstStyle/>
          <a:p>
            <a:r>
              <a:rPr lang="en-US" altLang="zh-TW" b="1" dirty="0" smtClean="0"/>
              <a:t>20th century</a:t>
            </a:r>
          </a:p>
          <a:p>
            <a:r>
              <a:rPr lang="en-US" altLang="zh-TW" dirty="0" smtClean="0"/>
              <a:t>• 1903:</a:t>
            </a:r>
            <a:r>
              <a:rPr lang="zh-TW" altLang="en-US" dirty="0" smtClean="0"/>
              <a:t> 飛行器的發明</a:t>
            </a:r>
            <a:r>
              <a:rPr lang="zh-TW" altLang="en-US" dirty="0"/>
              <a:t> </a:t>
            </a:r>
            <a:r>
              <a:rPr lang="en-US" altLang="zh-TW" dirty="0" smtClean="0"/>
              <a:t>by Wright brothers. </a:t>
            </a:r>
          </a:p>
          <a:p>
            <a:r>
              <a:rPr lang="en-US" altLang="zh-TW" b="1" dirty="0" smtClean="0"/>
              <a:t>1910s</a:t>
            </a:r>
          </a:p>
          <a:p>
            <a:r>
              <a:rPr lang="en-US" altLang="zh-TW" dirty="0" smtClean="0"/>
              <a:t>• 1915: </a:t>
            </a:r>
            <a:r>
              <a:rPr lang="zh-TW" altLang="en-US" dirty="0" smtClean="0"/>
              <a:t>坦克的</a:t>
            </a:r>
            <a:r>
              <a:rPr lang="zh-TW" altLang="en-US" dirty="0"/>
              <a:t>發明</a:t>
            </a:r>
            <a:r>
              <a:rPr lang="en-US" altLang="zh-TW" dirty="0" smtClean="0"/>
              <a:t>by Ernest </a:t>
            </a:r>
            <a:r>
              <a:rPr lang="en-US" altLang="zh-TW" dirty="0" err="1" smtClean="0"/>
              <a:t>Swinton</a:t>
            </a:r>
            <a:r>
              <a:rPr lang="en-US" altLang="zh-TW" dirty="0" smtClean="0"/>
              <a:t>.</a:t>
            </a:r>
          </a:p>
          <a:p>
            <a:r>
              <a:rPr lang="en-US" altLang="zh-TW" b="1" dirty="0" smtClean="0"/>
              <a:t>1940s</a:t>
            </a:r>
          </a:p>
          <a:p>
            <a:r>
              <a:rPr lang="en-US" altLang="zh-TW" dirty="0" smtClean="0"/>
              <a:t>• 1947: </a:t>
            </a:r>
            <a:r>
              <a:rPr lang="zh-TW" altLang="en-US" dirty="0" smtClean="0"/>
              <a:t>電晶體</a:t>
            </a:r>
            <a:r>
              <a:rPr lang="zh-TW" altLang="en-US" dirty="0"/>
              <a:t>的</a:t>
            </a:r>
            <a:r>
              <a:rPr lang="zh-TW" altLang="en-US" dirty="0" smtClean="0"/>
              <a:t>發明 </a:t>
            </a:r>
            <a:r>
              <a:rPr lang="en-US" altLang="zh-TW" dirty="0" smtClean="0"/>
              <a:t>by John Bardeen Walter Brattain and William Shockley</a:t>
            </a:r>
            <a:endParaRPr lang="en-US" altLang="zh-TW" b="1" dirty="0" smtClean="0"/>
          </a:p>
          <a:p>
            <a:r>
              <a:rPr lang="en-US" altLang="zh-TW" b="1" dirty="0" smtClean="0"/>
              <a:t>1950s</a:t>
            </a:r>
            <a:endParaRPr lang="en-US" altLang="zh-TW" b="1" dirty="0"/>
          </a:p>
          <a:p>
            <a:r>
              <a:rPr lang="en-US" altLang="zh-TW" dirty="0" smtClean="0"/>
              <a:t>• 1951: </a:t>
            </a:r>
            <a:r>
              <a:rPr lang="zh-TW" altLang="en-US" dirty="0"/>
              <a:t>核能發電的發明 </a:t>
            </a:r>
            <a:endParaRPr lang="en-US" altLang="zh-TW" dirty="0" smtClean="0"/>
          </a:p>
          <a:p>
            <a:r>
              <a:rPr lang="en-US" altLang="zh-TW" dirty="0"/>
              <a:t>• 1955: </a:t>
            </a:r>
            <a:r>
              <a:rPr lang="zh-TW" altLang="en-US" dirty="0" smtClean="0"/>
              <a:t>貨櫃運輸</a:t>
            </a:r>
            <a:r>
              <a:rPr lang="zh-TW" altLang="en-US" dirty="0"/>
              <a:t>的發明 </a:t>
            </a:r>
            <a:r>
              <a:rPr lang="en-US" altLang="zh-TW" dirty="0" smtClean="0"/>
              <a:t>by </a:t>
            </a:r>
            <a:r>
              <a:rPr lang="en-US" altLang="zh-TW" dirty="0" err="1" smtClean="0"/>
              <a:t>Malcom</a:t>
            </a:r>
            <a:r>
              <a:rPr lang="en-US" altLang="zh-TW" dirty="0" smtClean="0"/>
              <a:t> </a:t>
            </a:r>
            <a:r>
              <a:rPr lang="en-US" altLang="zh-TW" dirty="0"/>
              <a:t>McLean</a:t>
            </a:r>
            <a:endParaRPr lang="en-US" altLang="zh-TW" dirty="0" smtClean="0"/>
          </a:p>
          <a:p>
            <a:r>
              <a:rPr lang="en-US" altLang="zh-TW" dirty="0" smtClean="0"/>
              <a:t>• 1957: </a:t>
            </a:r>
            <a:r>
              <a:rPr lang="zh-TW" altLang="en-US" dirty="0" smtClean="0"/>
              <a:t>首台個人電腦 </a:t>
            </a:r>
            <a:r>
              <a:rPr lang="en-US" altLang="zh-TW" dirty="0" smtClean="0"/>
              <a:t>by IBM.</a:t>
            </a:r>
          </a:p>
          <a:p>
            <a:r>
              <a:rPr lang="en-US" altLang="zh-TW" dirty="0" smtClean="0"/>
              <a:t>• 1958-59: </a:t>
            </a:r>
            <a:r>
              <a:rPr lang="zh-TW" altLang="en-US" dirty="0"/>
              <a:t>積體電路的</a:t>
            </a:r>
            <a:r>
              <a:rPr lang="zh-TW" altLang="en-US" dirty="0" smtClean="0"/>
              <a:t>發明</a:t>
            </a:r>
            <a:r>
              <a:rPr lang="en-US" altLang="zh-TW" dirty="0" smtClean="0"/>
              <a:t> by Jack </a:t>
            </a:r>
            <a:r>
              <a:rPr lang="en-US" altLang="zh-TW" dirty="0" err="1" smtClean="0"/>
              <a:t>Kilby</a:t>
            </a:r>
            <a:r>
              <a:rPr lang="en-US" altLang="zh-TW" dirty="0" smtClean="0"/>
              <a:t> and Robert </a:t>
            </a:r>
            <a:r>
              <a:rPr lang="en-US" altLang="zh-TW" dirty="0" err="1" smtClean="0"/>
              <a:t>Noyce</a:t>
            </a:r>
            <a:r>
              <a:rPr lang="en-US" altLang="zh-TW" dirty="0" smtClean="0"/>
              <a:t>.</a:t>
            </a:r>
          </a:p>
          <a:p>
            <a:r>
              <a:rPr lang="en-US" altLang="zh-TW" b="1" dirty="0" smtClean="0"/>
              <a:t>1960s</a:t>
            </a:r>
          </a:p>
          <a:p>
            <a:r>
              <a:rPr lang="en-US" altLang="zh-TW" dirty="0"/>
              <a:t>• </a:t>
            </a:r>
            <a:r>
              <a:rPr lang="en-US" altLang="zh-TW" dirty="0" smtClean="0"/>
              <a:t>1964:</a:t>
            </a:r>
            <a:r>
              <a:rPr lang="zh-TW" altLang="en-US" dirty="0" smtClean="0"/>
              <a:t> 半導體摩爾</a:t>
            </a:r>
            <a:r>
              <a:rPr lang="zh-TW" altLang="en-US" dirty="0"/>
              <a:t>定律的</a:t>
            </a:r>
            <a:r>
              <a:rPr lang="zh-TW" altLang="en-US" dirty="0" smtClean="0"/>
              <a:t>預測 </a:t>
            </a:r>
            <a:r>
              <a:rPr lang="en-US" altLang="zh-TW" dirty="0" smtClean="0"/>
              <a:t>by Gordon Moore</a:t>
            </a:r>
            <a:endParaRPr lang="en-US" altLang="zh-TW" b="1" dirty="0"/>
          </a:p>
          <a:p>
            <a:r>
              <a:rPr lang="en-US" altLang="zh-TW" b="1" dirty="0" smtClean="0"/>
              <a:t>1970s</a:t>
            </a:r>
          </a:p>
          <a:p>
            <a:r>
              <a:rPr lang="en-US" altLang="zh-TW" dirty="0" smtClean="0"/>
              <a:t>• 1972:</a:t>
            </a:r>
            <a:r>
              <a:rPr lang="zh-TW" altLang="en-US" dirty="0" smtClean="0"/>
              <a:t> 首台</a:t>
            </a:r>
            <a:r>
              <a:rPr lang="zh-TW" altLang="zh-TW" dirty="0" smtClean="0"/>
              <a:t>視頻遊戲</a:t>
            </a:r>
            <a:r>
              <a:rPr lang="zh-TW" altLang="en-US" dirty="0" smtClean="0"/>
              <a:t>機</a:t>
            </a:r>
            <a:r>
              <a:rPr lang="en-US" altLang="zh-TW" dirty="0" smtClean="0"/>
              <a:t> Magnavox Odyssey.</a:t>
            </a:r>
          </a:p>
          <a:p>
            <a:r>
              <a:rPr lang="en-US" altLang="zh-TW" dirty="0" smtClean="0"/>
              <a:t>• 1973:</a:t>
            </a:r>
            <a:r>
              <a:rPr lang="zh-TW" altLang="en-US" dirty="0" smtClean="0"/>
              <a:t> </a:t>
            </a:r>
            <a:r>
              <a:rPr lang="zh-TW" altLang="zh-TW" dirty="0" smtClean="0"/>
              <a:t>圖形</a:t>
            </a:r>
            <a:r>
              <a:rPr lang="zh-TW" altLang="zh-TW" dirty="0"/>
              <a:t>用戶界</a:t>
            </a:r>
            <a:r>
              <a:rPr lang="zh-TW" altLang="zh-TW" dirty="0" smtClean="0"/>
              <a:t>面</a:t>
            </a:r>
            <a:r>
              <a:rPr lang="zh-TW" altLang="en-US" dirty="0" smtClean="0"/>
              <a:t>問世</a:t>
            </a:r>
            <a:r>
              <a:rPr lang="zh-TW" altLang="en-US" dirty="0"/>
              <a:t> </a:t>
            </a:r>
            <a:r>
              <a:rPr lang="en-US" altLang="zh-TW" dirty="0" smtClean="0"/>
              <a:t>by Xerox.</a:t>
            </a:r>
          </a:p>
          <a:p>
            <a:r>
              <a:rPr lang="en-US" altLang="zh-TW" b="1" dirty="0" smtClean="0"/>
              <a:t>1980s</a:t>
            </a:r>
          </a:p>
          <a:p>
            <a:r>
              <a:rPr lang="en-US" altLang="zh-TW" dirty="0" smtClean="0"/>
              <a:t>• 1982: </a:t>
            </a:r>
            <a:r>
              <a:rPr lang="zh-TW" altLang="en-US" dirty="0" smtClean="0"/>
              <a:t>首</a:t>
            </a:r>
            <a:r>
              <a:rPr lang="zh-TW" altLang="en-US" dirty="0"/>
              <a:t>台</a:t>
            </a:r>
            <a:r>
              <a:rPr lang="en-US" altLang="zh-TW" dirty="0" smtClean="0"/>
              <a:t>CD-ROM</a:t>
            </a:r>
            <a:r>
              <a:rPr lang="zh-TW" altLang="en-US" dirty="0"/>
              <a:t>的發明 </a:t>
            </a:r>
            <a:r>
              <a:rPr lang="en-US" altLang="zh-TW" dirty="0" smtClean="0"/>
              <a:t>by Sony and Philips.</a:t>
            </a:r>
          </a:p>
          <a:p>
            <a:r>
              <a:rPr lang="en-US" altLang="zh-TW" b="1" dirty="0" smtClean="0"/>
              <a:t>1990s</a:t>
            </a:r>
          </a:p>
          <a:p>
            <a:r>
              <a:rPr lang="en-US" altLang="zh-TW" dirty="0" smtClean="0"/>
              <a:t>• 1990:</a:t>
            </a:r>
            <a:r>
              <a:rPr lang="zh-TW" altLang="en-US" dirty="0" smtClean="0"/>
              <a:t> </a:t>
            </a:r>
            <a:r>
              <a:rPr lang="en-US" altLang="zh-TW" dirty="0" smtClean="0"/>
              <a:t>World Wide Web</a:t>
            </a:r>
            <a:r>
              <a:rPr lang="zh-TW" altLang="en-US" dirty="0"/>
              <a:t>的發明 </a:t>
            </a:r>
            <a:r>
              <a:rPr lang="en-US" altLang="zh-TW" dirty="0" smtClean="0"/>
              <a:t>by Tin Berners-Lee in </a:t>
            </a:r>
            <a:r>
              <a:rPr lang="zh-TW" altLang="en-US" dirty="0" smtClean="0"/>
              <a:t>瑞士日内瓦</a:t>
            </a:r>
            <a:r>
              <a:rPr lang="en-US" altLang="zh-TW" dirty="0" smtClean="0"/>
              <a:t>.</a:t>
            </a:r>
          </a:p>
          <a:p>
            <a:r>
              <a:rPr lang="en-US" altLang="zh-TW" dirty="0" smtClean="0"/>
              <a:t>• 1995:</a:t>
            </a:r>
            <a:r>
              <a:rPr lang="zh-TW" altLang="en-US" dirty="0" smtClean="0"/>
              <a:t> 首台</a:t>
            </a:r>
            <a:r>
              <a:rPr lang="en-US" altLang="zh-TW" dirty="0" smtClean="0"/>
              <a:t>DVD</a:t>
            </a:r>
            <a:r>
              <a:rPr lang="zh-TW" altLang="en-US" dirty="0" smtClean="0"/>
              <a:t>的發明</a:t>
            </a:r>
            <a:r>
              <a:rPr lang="en-US" altLang="zh-TW" dirty="0" smtClean="0"/>
              <a:t> by Philips, Sony, Toshiba, and Panasonic </a:t>
            </a:r>
            <a:endParaRPr lang="en-US" altLang="zh-TW" dirty="0"/>
          </a:p>
        </p:txBody>
      </p:sp>
      <p:sp>
        <p:nvSpPr>
          <p:cNvPr id="12" name="文字方塊 5"/>
          <p:cNvSpPr txBox="1">
            <a:spLocks noChangeArrowheads="1"/>
          </p:cNvSpPr>
          <p:nvPr/>
        </p:nvSpPr>
        <p:spPr bwMode="auto">
          <a:xfrm>
            <a:off x="2879476" y="6516052"/>
            <a:ext cx="5868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r" eaLnBrk="1" hangingPunct="1"/>
            <a:r>
              <a:rPr lang="en-US" altLang="zh-TW" sz="1800" dirty="0" smtClean="0"/>
              <a:t>Timeline of Historical Inventions, Wikipedia</a:t>
            </a:r>
            <a:endParaRPr lang="zh-TW" altLang="en-US" sz="1800" dirty="0"/>
          </a:p>
        </p:txBody>
      </p:sp>
    </p:spTree>
    <p:extLst>
      <p:ext uri="{BB962C8B-B14F-4D97-AF65-F5344CB8AC3E}">
        <p14:creationId xmlns:p14="http://schemas.microsoft.com/office/powerpoint/2010/main" val="3285413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0"/>
          </p:nvPr>
        </p:nvSpPr>
        <p:spPr>
          <a:xfrm>
            <a:off x="7046913" y="6519863"/>
            <a:ext cx="2133600" cy="365125"/>
          </a:xfrm>
        </p:spPr>
        <p:txBody>
          <a:bodyPr/>
          <a:lstStyle/>
          <a:p>
            <a:pPr>
              <a:defRPr/>
            </a:pPr>
            <a:fld id="{ACF97608-853E-41DC-8907-A7E220A2BECB}" type="slidenum">
              <a:rPr lang="zh-TW" altLang="en-US"/>
              <a:pPr>
                <a:defRPr/>
              </a:pPr>
              <a:t>5</a:t>
            </a:fld>
            <a:endParaRPr lang="zh-TW" altLang="en-US" dirty="0"/>
          </a:p>
        </p:txBody>
      </p:sp>
      <p:sp>
        <p:nvSpPr>
          <p:cNvPr id="12292" name="文字方塊 3"/>
          <p:cNvSpPr txBox="1">
            <a:spLocks noChangeArrowheads="1"/>
          </p:cNvSpPr>
          <p:nvPr/>
        </p:nvSpPr>
        <p:spPr bwMode="auto">
          <a:xfrm>
            <a:off x="457200" y="2132856"/>
            <a:ext cx="8363272"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marL="457200" indent="-457200">
              <a:buClr>
                <a:srgbClr val="C00000"/>
              </a:buClr>
              <a:buFont typeface="Wingdings" pitchFamily="2" charset="2"/>
              <a:buChar char="l"/>
            </a:pPr>
            <a:r>
              <a:rPr lang="en-US" altLang="zh-TW" sz="2000" dirty="0" smtClean="0"/>
              <a:t>Shifting </a:t>
            </a:r>
            <a:r>
              <a:rPr lang="en-US" altLang="zh-TW" sz="2000" dirty="0"/>
              <a:t>to Renewable </a:t>
            </a:r>
            <a:r>
              <a:rPr lang="en-US" altLang="zh-TW" sz="2000" dirty="0" smtClean="0"/>
              <a:t>Energy</a:t>
            </a:r>
            <a:r>
              <a:rPr lang="zh-TW" altLang="en-US" sz="2000" dirty="0" smtClean="0"/>
              <a:t> 改用</a:t>
            </a:r>
            <a:r>
              <a:rPr lang="zh-TW" altLang="zh-TW" sz="2000" dirty="0" smtClean="0"/>
              <a:t>可</a:t>
            </a:r>
            <a:r>
              <a:rPr lang="zh-TW" altLang="zh-TW" sz="2000" dirty="0"/>
              <a:t>再生能源</a:t>
            </a:r>
            <a:endParaRPr lang="en-US" altLang="zh-TW" sz="2000" dirty="0"/>
          </a:p>
          <a:p>
            <a:pPr marL="457200" indent="-457200">
              <a:buClr>
                <a:srgbClr val="C00000"/>
              </a:buClr>
              <a:buFont typeface="Wingdings" pitchFamily="2" charset="2"/>
              <a:buChar char="l"/>
            </a:pPr>
            <a:r>
              <a:rPr lang="en-US" altLang="zh-TW" sz="2000" dirty="0" smtClean="0"/>
              <a:t>Converting </a:t>
            </a:r>
            <a:r>
              <a:rPr lang="en-US" altLang="zh-TW" sz="2000" dirty="0"/>
              <a:t>Buildings into Power </a:t>
            </a:r>
            <a:r>
              <a:rPr lang="en-US" altLang="zh-TW" sz="2000" dirty="0" smtClean="0"/>
              <a:t>Plants</a:t>
            </a:r>
            <a:r>
              <a:rPr lang="zh-TW" altLang="en-US" sz="2000" dirty="0" smtClean="0"/>
              <a:t> 讓</a:t>
            </a:r>
            <a:r>
              <a:rPr lang="zh-TW" altLang="zh-TW" sz="2000" dirty="0" smtClean="0"/>
              <a:t>建築物</a:t>
            </a:r>
            <a:r>
              <a:rPr lang="zh-TW" altLang="en-US" sz="2000" dirty="0" smtClean="0"/>
              <a:t>變成發電</a:t>
            </a:r>
            <a:r>
              <a:rPr lang="zh-TW" altLang="en-US" sz="2000" dirty="0"/>
              <a:t>廠</a:t>
            </a:r>
            <a:endParaRPr lang="en-US" altLang="zh-TW" sz="2000" dirty="0" smtClean="0"/>
          </a:p>
          <a:p>
            <a:pPr marL="457200" indent="-457200">
              <a:buClr>
                <a:srgbClr val="C00000"/>
              </a:buClr>
              <a:buFont typeface="Wingdings" pitchFamily="2" charset="2"/>
              <a:buChar char="l"/>
            </a:pPr>
            <a:r>
              <a:rPr lang="en-US" altLang="zh-TW" sz="2000" dirty="0" smtClean="0"/>
              <a:t>Hydrogen </a:t>
            </a:r>
            <a:r>
              <a:rPr lang="en-US" altLang="zh-TW" sz="2000" dirty="0"/>
              <a:t>and Other Energy Storage </a:t>
            </a:r>
            <a:r>
              <a:rPr lang="en-US" altLang="zh-TW" sz="2000" dirty="0" smtClean="0"/>
              <a:t>Technology</a:t>
            </a:r>
            <a:r>
              <a:rPr lang="zh-TW" altLang="en-US" sz="2000" dirty="0" smtClean="0"/>
              <a:t> 氫和其他能源儲存技術</a:t>
            </a:r>
            <a:endParaRPr lang="en-US" altLang="zh-TW" sz="2000" dirty="0"/>
          </a:p>
          <a:p>
            <a:pPr marL="457200" indent="-457200">
              <a:buClr>
                <a:srgbClr val="C00000"/>
              </a:buClr>
              <a:buFont typeface="Wingdings" pitchFamily="2" charset="2"/>
              <a:buChar char="l"/>
            </a:pPr>
            <a:r>
              <a:rPr lang="en-US" altLang="zh-TW" sz="2000" dirty="0" smtClean="0"/>
              <a:t>Smart </a:t>
            </a:r>
            <a:r>
              <a:rPr lang="en-US" altLang="zh-TW" sz="2000" dirty="0"/>
              <a:t>Grid </a:t>
            </a:r>
            <a:r>
              <a:rPr lang="en-US" altLang="zh-TW" sz="2000" dirty="0" smtClean="0"/>
              <a:t>Technology</a:t>
            </a:r>
            <a:r>
              <a:rPr lang="zh-TW" altLang="en-US" sz="2000" dirty="0" smtClean="0"/>
              <a:t> </a:t>
            </a:r>
            <a:r>
              <a:rPr lang="zh-TW" altLang="zh-TW" sz="2000" dirty="0" smtClean="0"/>
              <a:t>智能電</a:t>
            </a:r>
            <a:r>
              <a:rPr lang="zh-TW" altLang="en-US" sz="2000" dirty="0" smtClean="0"/>
              <a:t>力</a:t>
            </a:r>
            <a:r>
              <a:rPr lang="zh-TW" altLang="zh-TW" sz="2000" dirty="0" smtClean="0"/>
              <a:t>網</a:t>
            </a:r>
            <a:r>
              <a:rPr lang="zh-TW" altLang="zh-TW" sz="2000" dirty="0"/>
              <a:t>技術</a:t>
            </a:r>
            <a:endParaRPr lang="en-US" altLang="zh-TW" sz="2000" dirty="0"/>
          </a:p>
          <a:p>
            <a:pPr marL="457200" indent="-457200">
              <a:buClr>
                <a:srgbClr val="C00000"/>
              </a:buClr>
              <a:buFont typeface="Wingdings" pitchFamily="2" charset="2"/>
              <a:buChar char="l"/>
            </a:pPr>
            <a:r>
              <a:rPr lang="en-US" altLang="zh-TW" sz="2000" dirty="0" smtClean="0"/>
              <a:t>Plug </a:t>
            </a:r>
            <a:r>
              <a:rPr lang="en-US" altLang="zh-TW" sz="2000" dirty="0"/>
              <a:t>in, Electric, Hybrid, and Fuel Cell based </a:t>
            </a:r>
            <a:r>
              <a:rPr lang="en-US" altLang="zh-TW" sz="2000" dirty="0" smtClean="0"/>
              <a:t>Transportation</a:t>
            </a:r>
            <a:r>
              <a:rPr lang="zh-TW" altLang="en-US" sz="2000" dirty="0" smtClean="0"/>
              <a:t> 電動</a:t>
            </a:r>
            <a:r>
              <a:rPr lang="zh-TW" altLang="en-US" sz="1800" dirty="0" smtClean="0"/>
              <a:t>、</a:t>
            </a:r>
            <a:r>
              <a:rPr lang="zh-TW" altLang="en-US" sz="2000" dirty="0" smtClean="0"/>
              <a:t>油電混合和</a:t>
            </a:r>
            <a:r>
              <a:rPr lang="zh-TW" altLang="en-US" sz="2000" dirty="0"/>
              <a:t>燃料電池為基礎的</a:t>
            </a:r>
            <a:r>
              <a:rPr lang="zh-TW" altLang="en-US" sz="2000" dirty="0" smtClean="0"/>
              <a:t>運輸工具</a:t>
            </a:r>
            <a:endParaRPr lang="zh-TW" altLang="en-US" sz="2000" dirty="0"/>
          </a:p>
        </p:txBody>
      </p:sp>
      <p:sp>
        <p:nvSpPr>
          <p:cNvPr id="5" name="Rectangle 2"/>
          <p:cNvSpPr txBox="1">
            <a:spLocks noChangeArrowheads="1"/>
          </p:cNvSpPr>
          <p:nvPr/>
        </p:nvSpPr>
        <p:spPr bwMode="auto">
          <a:xfrm>
            <a:off x="683569" y="144463"/>
            <a:ext cx="7560840" cy="198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ctr" eaLnBrk="1" hangingPunct="1"/>
            <a:r>
              <a:rPr kumimoji="0" lang="en-US" altLang="zh-TW" sz="3600" dirty="0" smtClean="0">
                <a:solidFill>
                  <a:srgbClr val="C00000"/>
                </a:solidFill>
                <a:latin typeface="Calibri" pitchFamily="34" charset="0"/>
              </a:rPr>
              <a:t> </a:t>
            </a:r>
            <a:r>
              <a:rPr kumimoji="0" lang="en-US" altLang="zh-TW" sz="3600" dirty="0">
                <a:solidFill>
                  <a:srgbClr val="C00000"/>
                </a:solidFill>
                <a:latin typeface="Calibri" pitchFamily="34" charset="0"/>
              </a:rPr>
              <a:t>T</a:t>
            </a:r>
            <a:r>
              <a:rPr kumimoji="0" lang="en-US" altLang="zh-TW" sz="3600" dirty="0" smtClean="0">
                <a:solidFill>
                  <a:srgbClr val="C00000"/>
                </a:solidFill>
                <a:latin typeface="Calibri" pitchFamily="34" charset="0"/>
              </a:rPr>
              <a:t>he Third Industrial Revolution:  Everything About New Energy Sources</a:t>
            </a:r>
            <a:r>
              <a:rPr lang="zh-TW" altLang="en-US" sz="3600" dirty="0">
                <a:solidFill>
                  <a:srgbClr val="C00000"/>
                </a:solidFill>
              </a:rPr>
              <a:t>第三次工業革命</a:t>
            </a:r>
            <a:r>
              <a:rPr lang="zh-TW" altLang="en-US" sz="3600" dirty="0" smtClean="0">
                <a:solidFill>
                  <a:srgbClr val="C00000"/>
                </a:solidFill>
              </a:rPr>
              <a:t>：關於</a:t>
            </a:r>
            <a:r>
              <a:rPr lang="zh-TW" altLang="en-US" sz="3600" dirty="0">
                <a:solidFill>
                  <a:srgbClr val="C00000"/>
                </a:solidFill>
              </a:rPr>
              <a:t>新</a:t>
            </a:r>
            <a:r>
              <a:rPr lang="zh-TW" altLang="en-US" sz="3600" dirty="0" smtClean="0">
                <a:solidFill>
                  <a:srgbClr val="C00000"/>
                </a:solidFill>
              </a:rPr>
              <a:t>能源的一切</a:t>
            </a:r>
            <a:endParaRPr lang="zh-TW" altLang="en-US" sz="3600" dirty="0">
              <a:solidFill>
                <a:srgbClr val="C00000"/>
              </a:solidFill>
            </a:endParaRPr>
          </a:p>
          <a:p>
            <a:pPr algn="ctr" eaLnBrk="1" hangingPunct="1"/>
            <a:r>
              <a:rPr kumimoji="0" lang="en-US" altLang="zh-TW" sz="3600" dirty="0" smtClean="0">
                <a:solidFill>
                  <a:srgbClr val="C00000"/>
                </a:solidFill>
                <a:latin typeface="Calibri" pitchFamily="34" charset="0"/>
              </a:rPr>
              <a:t>  </a:t>
            </a:r>
            <a:endParaRPr kumimoji="0" lang="zh-TW" altLang="zh-TW" sz="3600" dirty="0">
              <a:solidFill>
                <a:srgbClr val="C00000"/>
              </a:solidFill>
              <a:latin typeface="Calibri" pitchFamily="34" charset="0"/>
            </a:endParaRPr>
          </a:p>
        </p:txBody>
      </p:sp>
      <p:sp>
        <p:nvSpPr>
          <p:cNvPr id="7" name="文字方塊 5"/>
          <p:cNvSpPr txBox="1">
            <a:spLocks noChangeArrowheads="1"/>
          </p:cNvSpPr>
          <p:nvPr/>
        </p:nvSpPr>
        <p:spPr bwMode="auto">
          <a:xfrm>
            <a:off x="2590801" y="6516052"/>
            <a:ext cx="5868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r" eaLnBrk="1" hangingPunct="1"/>
            <a:r>
              <a:rPr lang="en-US" altLang="zh-TW" sz="1800" dirty="0" smtClean="0"/>
              <a:t>The Third Industrial Revolution ,Wikipedia</a:t>
            </a:r>
            <a:endParaRPr lang="zh-TW" altLang="en-US" sz="1800" dirty="0"/>
          </a:p>
        </p:txBody>
      </p:sp>
      <p:sp>
        <p:nvSpPr>
          <p:cNvPr id="3" name="文字方塊 2"/>
          <p:cNvSpPr txBox="1"/>
          <p:nvPr/>
        </p:nvSpPr>
        <p:spPr>
          <a:xfrm>
            <a:off x="936452" y="4437112"/>
            <a:ext cx="7451972" cy="1938992"/>
          </a:xfrm>
          <a:prstGeom prst="rect">
            <a:avLst/>
          </a:prstGeom>
          <a:noFill/>
        </p:spPr>
        <p:txBody>
          <a:bodyPr wrap="square" rtlCol="0">
            <a:spAutoFit/>
          </a:bodyPr>
          <a:lstStyle/>
          <a:p>
            <a:r>
              <a:rPr lang="en-US" altLang="zh-TW" sz="4000" dirty="0" smtClean="0">
                <a:solidFill>
                  <a:srgbClr val="C00000"/>
                </a:solidFill>
              </a:rPr>
              <a:t>Energy Conservation for </a:t>
            </a:r>
            <a:r>
              <a:rPr lang="en-US" altLang="zh-TW" sz="4000" dirty="0">
                <a:solidFill>
                  <a:srgbClr val="C00000"/>
                </a:solidFill>
              </a:rPr>
              <a:t>A</a:t>
            </a:r>
            <a:r>
              <a:rPr lang="en-US" altLang="zh-TW" sz="4000" dirty="0" smtClean="0">
                <a:solidFill>
                  <a:srgbClr val="C00000"/>
                </a:solidFill>
              </a:rPr>
              <a:t>ll Technological Inventions to Date</a:t>
            </a:r>
            <a:r>
              <a:rPr lang="zh-TW" altLang="en-US" sz="4000" dirty="0" smtClean="0">
                <a:solidFill>
                  <a:srgbClr val="C00000"/>
                </a:solidFill>
              </a:rPr>
              <a:t> 所有科技皆要以節約能源為考量</a:t>
            </a:r>
            <a:endParaRPr lang="zh-TW" altLang="en-US" sz="4000" dirty="0">
              <a:solidFill>
                <a:srgbClr val="C00000"/>
              </a:solidFill>
            </a:endParaRPr>
          </a:p>
        </p:txBody>
      </p:sp>
    </p:spTree>
    <p:extLst>
      <p:ext uri="{BB962C8B-B14F-4D97-AF65-F5344CB8AC3E}">
        <p14:creationId xmlns:p14="http://schemas.microsoft.com/office/powerpoint/2010/main" val="2869390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5"/>
          <p:cNvSpPr>
            <a:spLocks noGrp="1"/>
          </p:cNvSpPr>
          <p:nvPr>
            <p:ph type="sldNum" sz="quarter" idx="10"/>
          </p:nvPr>
        </p:nvSpPr>
        <p:spPr>
          <a:xfrm>
            <a:off x="7046913" y="6519863"/>
            <a:ext cx="2133600" cy="365125"/>
          </a:xfrm>
        </p:spPr>
        <p:txBody>
          <a:bodyPr/>
          <a:lstStyle/>
          <a:p>
            <a:pPr>
              <a:defRPr/>
            </a:pPr>
            <a:fld id="{0FFB1CC4-6F32-47FC-9164-810DB840B7D0}" type="slidenum">
              <a:rPr lang="zh-TW" altLang="en-US"/>
              <a:pPr>
                <a:defRPr/>
              </a:pPr>
              <a:t>6</a:t>
            </a:fld>
            <a:endParaRPr lang="zh-TW" altLang="en-US" dirty="0"/>
          </a:p>
        </p:txBody>
      </p:sp>
      <p:sp>
        <p:nvSpPr>
          <p:cNvPr id="12292" name="文字方塊 3"/>
          <p:cNvSpPr txBox="1">
            <a:spLocks noChangeArrowheads="1"/>
          </p:cNvSpPr>
          <p:nvPr/>
        </p:nvSpPr>
        <p:spPr bwMode="auto">
          <a:xfrm>
            <a:off x="539750" y="2708920"/>
            <a:ext cx="80645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ctr" eaLnBrk="1" hangingPunct="1"/>
            <a:r>
              <a:rPr kumimoji="0" lang="en-US" altLang="zh-TW" sz="4400" dirty="0" smtClean="0">
                <a:solidFill>
                  <a:srgbClr val="C00000"/>
                </a:solidFill>
                <a:latin typeface="Calibri" pitchFamily="34" charset="0"/>
              </a:rPr>
              <a:t>Prelude (</a:t>
            </a:r>
            <a:r>
              <a:rPr kumimoji="0" lang="zh-TW" altLang="en-US" sz="4400" dirty="0" smtClean="0">
                <a:solidFill>
                  <a:srgbClr val="C00000"/>
                </a:solidFill>
                <a:latin typeface="Calibri" pitchFamily="34" charset="0"/>
              </a:rPr>
              <a:t>前言</a:t>
            </a:r>
            <a:r>
              <a:rPr kumimoji="0" lang="en-US" altLang="zh-TW" sz="4400" dirty="0" smtClean="0">
                <a:solidFill>
                  <a:srgbClr val="C00000"/>
                </a:solidFill>
                <a:latin typeface="Calibri" pitchFamily="34" charset="0"/>
              </a:rPr>
              <a:t>)</a:t>
            </a:r>
          </a:p>
          <a:p>
            <a:pPr algn="ctr" eaLnBrk="1" hangingPunct="1"/>
            <a:r>
              <a:rPr kumimoji="0" lang="zh-TW" altLang="en-US" sz="4400" dirty="0" smtClean="0">
                <a:solidFill>
                  <a:srgbClr val="C00000"/>
                </a:solidFill>
                <a:latin typeface="Calibri" pitchFamily="34" charset="0"/>
              </a:rPr>
              <a:t>話說從</a:t>
            </a:r>
            <a:r>
              <a:rPr kumimoji="0" lang="zh-TW" altLang="en-US" sz="4400" dirty="0">
                <a:solidFill>
                  <a:srgbClr val="C00000"/>
                </a:solidFill>
                <a:latin typeface="Calibri" pitchFamily="34" charset="0"/>
              </a:rPr>
              <a:t>十九</a:t>
            </a:r>
            <a:r>
              <a:rPr kumimoji="0" lang="zh-TW" altLang="en-US" sz="4400" dirty="0" smtClean="0">
                <a:solidFill>
                  <a:srgbClr val="C00000"/>
                </a:solidFill>
                <a:latin typeface="Calibri" pitchFamily="34" charset="0"/>
              </a:rPr>
              <a:t>世紀中</a:t>
            </a:r>
            <a:r>
              <a:rPr kumimoji="0" lang="en-US" altLang="zh-TW" sz="4400" dirty="0" smtClean="0">
                <a:solidFill>
                  <a:srgbClr val="C00000"/>
                </a:solidFill>
                <a:latin typeface="Calibri" pitchFamily="34" charset="0"/>
              </a:rPr>
              <a:t>~</a:t>
            </a:r>
            <a:r>
              <a:rPr kumimoji="0" lang="en-US" altLang="zh-TW" sz="4400" dirty="0" smtClean="0">
                <a:solidFill>
                  <a:srgbClr val="C00000"/>
                </a:solidFill>
                <a:latin typeface="標楷體" pitchFamily="65" charset="-120"/>
                <a:ea typeface="標楷體" pitchFamily="65" charset="-120"/>
              </a:rPr>
              <a:t> </a:t>
            </a:r>
            <a:endParaRPr kumimoji="0" lang="en-US" altLang="zh-TW" sz="4400" dirty="0">
              <a:solidFill>
                <a:srgbClr val="C00000"/>
              </a:solidFill>
              <a:latin typeface="標楷體" pitchFamily="65" charset="-120"/>
              <a:ea typeface="標楷體" pitchFamily="65" charset="-120"/>
            </a:endParaRPr>
          </a:p>
        </p:txBody>
      </p:sp>
    </p:spTree>
    <p:extLst>
      <p:ext uri="{BB962C8B-B14F-4D97-AF65-F5344CB8AC3E}">
        <p14:creationId xmlns:p14="http://schemas.microsoft.com/office/powerpoint/2010/main" val="1919128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5"/>
          <p:cNvSpPr>
            <a:spLocks noGrp="1"/>
          </p:cNvSpPr>
          <p:nvPr>
            <p:ph type="sldNum" sz="quarter" idx="10"/>
          </p:nvPr>
        </p:nvSpPr>
        <p:spPr>
          <a:xfrm>
            <a:off x="6975475" y="6519863"/>
            <a:ext cx="2133600" cy="365125"/>
          </a:xfrm>
        </p:spPr>
        <p:txBody>
          <a:bodyPr/>
          <a:lstStyle/>
          <a:p>
            <a:pPr>
              <a:defRPr/>
            </a:pPr>
            <a:fld id="{06A256DD-4AED-468C-BFB2-C40B42CDBF17}" type="slidenum">
              <a:rPr lang="zh-TW" altLang="en-US"/>
              <a:pPr>
                <a:defRPr/>
              </a:pPr>
              <a:t>7</a:t>
            </a:fld>
            <a:endParaRPr lang="zh-TW" altLang="en-US" dirty="0"/>
          </a:p>
        </p:txBody>
      </p:sp>
      <p:pic>
        <p:nvPicPr>
          <p:cNvPr id="16387" name="Picture 5" descr="Pinn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75" y="1638462"/>
            <a:ext cx="5545038" cy="40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6"/>
          <p:cNvSpPr txBox="1">
            <a:spLocks noChangeArrowheads="1"/>
          </p:cNvSpPr>
          <p:nvPr/>
        </p:nvSpPr>
        <p:spPr bwMode="auto">
          <a:xfrm>
            <a:off x="1455739" y="5824538"/>
            <a:ext cx="62126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eaLnBrk="1" hangingPunct="1"/>
            <a:r>
              <a:rPr lang="en-US" altLang="zh-TW" sz="2400" dirty="0">
                <a:solidFill>
                  <a:srgbClr val="C00000"/>
                </a:solidFill>
              </a:rPr>
              <a:t>Sometimes I wish life was this simple again</a:t>
            </a:r>
            <a:r>
              <a:rPr lang="en-US" altLang="zh-TW" sz="2400" dirty="0" smtClean="0">
                <a:solidFill>
                  <a:srgbClr val="C00000"/>
                </a:solidFill>
              </a:rPr>
              <a:t>...</a:t>
            </a:r>
            <a:r>
              <a:rPr lang="zh-TW" altLang="en-US" sz="2400" dirty="0">
                <a:solidFill>
                  <a:srgbClr val="C00000"/>
                </a:solidFill>
              </a:rPr>
              <a:t>有時候，</a:t>
            </a:r>
            <a:r>
              <a:rPr lang="zh-TW" altLang="en-US" sz="2400" dirty="0" smtClean="0">
                <a:solidFill>
                  <a:srgbClr val="C00000"/>
                </a:solidFill>
              </a:rPr>
              <a:t>我真希望家居生活能如此簡單</a:t>
            </a:r>
            <a:r>
              <a:rPr lang="en-US" altLang="zh-TW" sz="2400" dirty="0" smtClean="0">
                <a:solidFill>
                  <a:srgbClr val="C00000"/>
                </a:solidFill>
              </a:rPr>
              <a:t>…</a:t>
            </a:r>
            <a:endParaRPr lang="zh-TW" altLang="en-US" sz="2400" dirty="0">
              <a:solidFill>
                <a:srgbClr val="C00000"/>
              </a:solidFill>
            </a:endParaRPr>
          </a:p>
        </p:txBody>
      </p:sp>
      <p:sp>
        <p:nvSpPr>
          <p:cNvPr id="16389" name="Rectangle 2"/>
          <p:cNvSpPr txBox="1">
            <a:spLocks noChangeArrowheads="1"/>
          </p:cNvSpPr>
          <p:nvPr/>
        </p:nvSpPr>
        <p:spPr bwMode="auto">
          <a:xfrm>
            <a:off x="395288" y="188912"/>
            <a:ext cx="8281987" cy="144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ctr" eaLnBrk="1" hangingPunct="1"/>
            <a:r>
              <a:rPr kumimoji="0" lang="en-US" altLang="zh-TW" sz="4000" dirty="0">
                <a:solidFill>
                  <a:srgbClr val="C00000"/>
                </a:solidFill>
                <a:latin typeface="Calibri" pitchFamily="34" charset="0"/>
              </a:rPr>
              <a:t>  Home Life in Early Twentieth </a:t>
            </a:r>
            <a:r>
              <a:rPr kumimoji="0" lang="en-US" altLang="zh-TW" sz="4000" dirty="0" smtClean="0">
                <a:solidFill>
                  <a:srgbClr val="C00000"/>
                </a:solidFill>
                <a:latin typeface="Calibri" pitchFamily="34" charset="0"/>
              </a:rPr>
              <a:t>Century</a:t>
            </a:r>
            <a:r>
              <a:rPr lang="zh-TW" altLang="en-US" sz="4000" dirty="0">
                <a:solidFill>
                  <a:srgbClr val="C00000"/>
                </a:solidFill>
              </a:rPr>
              <a:t>在二十世紀初的家居生活</a:t>
            </a:r>
          </a:p>
          <a:p>
            <a:pPr algn="ctr" eaLnBrk="1" hangingPunct="1"/>
            <a:endParaRPr kumimoji="0" lang="zh-TW" altLang="zh-TW" sz="4000" dirty="0">
              <a:solidFill>
                <a:srgbClr val="C00000"/>
              </a:solidFill>
              <a:latin typeface="Calibri" pitchFamily="34" charset="0"/>
            </a:endParaRPr>
          </a:p>
        </p:txBody>
      </p:sp>
    </p:spTree>
    <p:extLst>
      <p:ext uri="{BB962C8B-B14F-4D97-AF65-F5344CB8AC3E}">
        <p14:creationId xmlns:p14="http://schemas.microsoft.com/office/powerpoint/2010/main" val="324221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5"/>
          <p:cNvSpPr>
            <a:spLocks noGrp="1"/>
          </p:cNvSpPr>
          <p:nvPr>
            <p:ph type="sldNum" sz="quarter" idx="12"/>
          </p:nvPr>
        </p:nvSpPr>
        <p:spPr>
          <a:xfrm>
            <a:off x="6974904" y="6453336"/>
            <a:ext cx="2133600" cy="365125"/>
          </a:xfrm>
        </p:spPr>
        <p:txBody>
          <a:bodyPr/>
          <a:lstStyle/>
          <a:p>
            <a:pPr>
              <a:defRPr/>
            </a:pPr>
            <a:fld id="{A96F28C6-61CE-4AD8-8233-B55E78419E6D}" type="slidenum">
              <a:rPr lang="zh-TW" altLang="en-US"/>
              <a:pPr>
                <a:defRPr/>
              </a:pPr>
              <a:t>8</a:t>
            </a:fld>
            <a:endParaRPr lang="zh-TW" altLang="en-US" dirty="0"/>
          </a:p>
        </p:txBody>
      </p:sp>
      <p:sp>
        <p:nvSpPr>
          <p:cNvPr id="17411" name="Text Box 21"/>
          <p:cNvSpPr txBox="1">
            <a:spLocks noChangeArrowheads="1"/>
          </p:cNvSpPr>
          <p:nvPr/>
        </p:nvSpPr>
        <p:spPr bwMode="auto">
          <a:xfrm>
            <a:off x="684213" y="1556792"/>
            <a:ext cx="7848227"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eaLnBrk="1" hangingPunct="1">
              <a:spcBef>
                <a:spcPct val="50000"/>
              </a:spcBef>
            </a:pPr>
            <a:r>
              <a:rPr lang="en-US" altLang="zh-TW" dirty="0">
                <a:solidFill>
                  <a:srgbClr val="C00000"/>
                </a:solidFill>
              </a:rPr>
              <a:t>More monumental discoveries and inventions by pioneering scientists and engineers starting from 1900 lead to the dawn of Information Age and accelerating ever since</a:t>
            </a:r>
            <a:r>
              <a:rPr lang="en-US" altLang="zh-TW" dirty="0" smtClean="0">
                <a:solidFill>
                  <a:srgbClr val="C00000"/>
                </a:solidFill>
              </a:rPr>
              <a:t>…</a:t>
            </a:r>
            <a:r>
              <a:rPr lang="zh-TW" altLang="en-US" dirty="0">
                <a:solidFill>
                  <a:srgbClr val="C00000"/>
                </a:solidFill>
              </a:rPr>
              <a:t>從</a:t>
            </a:r>
            <a:r>
              <a:rPr lang="en-US" altLang="zh-TW" dirty="0">
                <a:solidFill>
                  <a:srgbClr val="C00000"/>
                </a:solidFill>
              </a:rPr>
              <a:t>1900</a:t>
            </a:r>
            <a:r>
              <a:rPr lang="zh-TW" altLang="en-US" dirty="0">
                <a:solidFill>
                  <a:srgbClr val="C00000"/>
                </a:solidFill>
              </a:rPr>
              <a:t>年初</a:t>
            </a:r>
            <a:r>
              <a:rPr lang="zh-TW" altLang="en-US" dirty="0" smtClean="0">
                <a:solidFill>
                  <a:srgbClr val="C00000"/>
                </a:solidFill>
              </a:rPr>
              <a:t>起，世界級頂尖科學家與工程師們空前重大發現和發明，逐年累積進而開啟了資訊時代</a:t>
            </a:r>
            <a:r>
              <a:rPr lang="zh-TW" altLang="en-US" dirty="0">
                <a:solidFill>
                  <a:srgbClr val="C00000"/>
                </a:solidFill>
              </a:rPr>
              <a:t>的曙光</a:t>
            </a:r>
            <a:r>
              <a:rPr lang="zh-TW" altLang="en-US" dirty="0" smtClean="0">
                <a:solidFill>
                  <a:srgbClr val="C00000"/>
                </a:solidFill>
              </a:rPr>
              <a:t>，並持續加速成長</a:t>
            </a:r>
            <a:r>
              <a:rPr lang="en-US" altLang="zh-TW" dirty="0" smtClean="0">
                <a:solidFill>
                  <a:srgbClr val="C00000"/>
                </a:solidFill>
              </a:rPr>
              <a:t>...</a:t>
            </a:r>
            <a:endParaRPr lang="zh-TW" altLang="en-US" dirty="0">
              <a:solidFill>
                <a:srgbClr val="C00000"/>
              </a:solidFill>
            </a:endParaRPr>
          </a:p>
        </p:txBody>
      </p:sp>
    </p:spTree>
    <p:extLst>
      <p:ext uri="{BB962C8B-B14F-4D97-AF65-F5344CB8AC3E}">
        <p14:creationId xmlns:p14="http://schemas.microsoft.com/office/powerpoint/2010/main" val="27533957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投影片編號版面配置區 5"/>
          <p:cNvSpPr>
            <a:spLocks noGrp="1"/>
          </p:cNvSpPr>
          <p:nvPr>
            <p:ph type="sldNum" sz="quarter" idx="12"/>
          </p:nvPr>
        </p:nvSpPr>
        <p:spPr>
          <a:xfrm>
            <a:off x="6975475" y="6519863"/>
            <a:ext cx="2133600" cy="365125"/>
          </a:xfrm>
        </p:spPr>
        <p:txBody>
          <a:bodyPr/>
          <a:lstStyle/>
          <a:p>
            <a:pPr>
              <a:defRPr/>
            </a:pPr>
            <a:fld id="{6C326A2A-248E-4046-8C27-89970EE8F0CE}" type="slidenum">
              <a:rPr lang="zh-TW" altLang="en-US"/>
              <a:pPr>
                <a:defRPr/>
              </a:pPr>
              <a:t>9</a:t>
            </a:fld>
            <a:endParaRPr lang="zh-TW" altLang="en-US" dirty="0"/>
          </a:p>
        </p:txBody>
      </p:sp>
      <p:sp>
        <p:nvSpPr>
          <p:cNvPr id="3" name="Rectangle 2"/>
          <p:cNvSpPr txBox="1">
            <a:spLocks noChangeArrowheads="1"/>
          </p:cNvSpPr>
          <p:nvPr/>
        </p:nvSpPr>
        <p:spPr>
          <a:xfrm>
            <a:off x="179388" y="-26988"/>
            <a:ext cx="8713787" cy="647701"/>
          </a:xfrm>
          <a:prstGeom prst="rect">
            <a:avLst/>
          </a:prstGeom>
        </p:spPr>
        <p:txBody>
          <a:bodyPr/>
          <a:lstStyle/>
          <a:p>
            <a:pPr algn="ctr">
              <a:defRPr/>
            </a:pPr>
            <a:r>
              <a:rPr kumimoji="0" lang="en-US" altLang="zh-TW" sz="3200" dirty="0">
                <a:solidFill>
                  <a:srgbClr val="C00000"/>
                </a:solidFill>
                <a:latin typeface="+mj-lt"/>
                <a:ea typeface="+mj-ea"/>
                <a:cs typeface="+mj-cs"/>
              </a:rPr>
              <a:t>Key Scientific Discoveries since 1900 </a:t>
            </a:r>
            <a:r>
              <a:rPr kumimoji="0" lang="zh-TW" altLang="en-US" sz="3200" dirty="0" smtClean="0">
                <a:solidFill>
                  <a:srgbClr val="C00000"/>
                </a:solidFill>
                <a:latin typeface="+mj-lt"/>
                <a:ea typeface="+mj-ea"/>
                <a:cs typeface="+mj-cs"/>
              </a:rPr>
              <a:t>重要科學發現</a:t>
            </a:r>
            <a:r>
              <a:rPr kumimoji="0" lang="en-US" altLang="zh-TW" sz="3200" dirty="0" smtClean="0">
                <a:solidFill>
                  <a:srgbClr val="C00000"/>
                </a:solidFill>
                <a:latin typeface="+mj-lt"/>
                <a:ea typeface="+mj-ea"/>
                <a:cs typeface="+mj-cs"/>
              </a:rPr>
              <a:t> </a:t>
            </a:r>
            <a:endParaRPr kumimoji="0" lang="zh-TW" altLang="zh-TW" sz="3200" dirty="0">
              <a:solidFill>
                <a:srgbClr val="C00000"/>
              </a:solidFill>
              <a:latin typeface="+mj-lt"/>
              <a:ea typeface="+mj-ea"/>
              <a:cs typeface="+mj-cs"/>
            </a:endParaRPr>
          </a:p>
        </p:txBody>
      </p:sp>
      <p:sp>
        <p:nvSpPr>
          <p:cNvPr id="18436" name="矩形 5"/>
          <p:cNvSpPr>
            <a:spLocks noChangeArrowheads="1"/>
          </p:cNvSpPr>
          <p:nvPr/>
        </p:nvSpPr>
        <p:spPr bwMode="auto">
          <a:xfrm>
            <a:off x="358775" y="549275"/>
            <a:ext cx="85344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1200" b="1" dirty="0" smtClean="0">
                <a:solidFill>
                  <a:srgbClr val="C00000"/>
                </a:solidFill>
              </a:rPr>
              <a:t>1900</a:t>
            </a:r>
            <a:r>
              <a:rPr lang="en-US" altLang="zh-TW" sz="1200" b="1" dirty="0" smtClean="0"/>
              <a:t> </a:t>
            </a:r>
            <a:r>
              <a:rPr lang="en-US" altLang="zh-TW" sz="1200" b="1" dirty="0"/>
              <a:t>– </a:t>
            </a:r>
            <a:r>
              <a:rPr lang="en-US" altLang="zh-TW" sz="1200" b="1" dirty="0">
                <a:hlinkClick r:id="rId2" action="ppaction://hlinkfile" tooltip="Max Planck"/>
              </a:rPr>
              <a:t>Max Planck</a:t>
            </a:r>
            <a:r>
              <a:rPr lang="en-US" altLang="zh-TW" sz="1200" b="1" dirty="0"/>
              <a:t>: </a:t>
            </a:r>
            <a:r>
              <a:rPr lang="en-US" altLang="zh-TW" sz="1200" b="1" dirty="0" smtClean="0">
                <a:hlinkClick r:id="rId3" action="ppaction://hlinkfile" tooltip="Planck's law of black body radiation"/>
              </a:rPr>
              <a:t>Planck‘s </a:t>
            </a:r>
            <a:r>
              <a:rPr lang="en-US" altLang="zh-TW" sz="1200" b="1" dirty="0">
                <a:hlinkClick r:id="rId3" action="ppaction://hlinkfile" tooltip="Planck's law of black body radiation"/>
              </a:rPr>
              <a:t>law of black body radiation</a:t>
            </a:r>
            <a:r>
              <a:rPr lang="en-US" altLang="zh-TW" sz="1200" b="1" dirty="0"/>
              <a:t>, basis for </a:t>
            </a:r>
            <a:r>
              <a:rPr lang="en-US" altLang="zh-TW" sz="1200" b="1" dirty="0">
                <a:hlinkClick r:id="rId4" action="ppaction://hlinkfile" tooltip="Quantum mechanics"/>
              </a:rPr>
              <a:t>quantum </a:t>
            </a:r>
            <a:r>
              <a:rPr lang="en-US" altLang="zh-TW" sz="1200" b="1" dirty="0" smtClean="0">
                <a:hlinkClick r:id="rId4" action="ppaction://hlinkfile" tooltip="Quantum mechanics"/>
              </a:rPr>
              <a:t>theory</a:t>
            </a:r>
            <a:r>
              <a:rPr lang="zh-TW" altLang="en-US" sz="1200" b="1" dirty="0" smtClean="0"/>
              <a:t> </a:t>
            </a:r>
            <a:r>
              <a:rPr lang="zh-TW" altLang="en-US" sz="1200" b="1" dirty="0" smtClean="0">
                <a:solidFill>
                  <a:srgbClr val="C00000"/>
                </a:solidFill>
              </a:rPr>
              <a:t>馬克</a:t>
            </a:r>
            <a:r>
              <a:rPr lang="zh-TW" altLang="en-US" sz="1200" b="1" dirty="0">
                <a:solidFill>
                  <a:srgbClr val="C00000"/>
                </a:solidFill>
              </a:rPr>
              <a:t>斯</a:t>
            </a:r>
            <a:r>
              <a:rPr lang="en-US" altLang="zh-TW" sz="1200" b="1" dirty="0">
                <a:solidFill>
                  <a:srgbClr val="C00000"/>
                </a:solidFill>
              </a:rPr>
              <a:t>·</a:t>
            </a:r>
            <a:r>
              <a:rPr lang="zh-TW" altLang="en-US" sz="1200" b="1" dirty="0">
                <a:solidFill>
                  <a:srgbClr val="C00000"/>
                </a:solidFill>
              </a:rPr>
              <a:t>普朗</a:t>
            </a:r>
            <a:r>
              <a:rPr lang="zh-TW" altLang="en-US" sz="1200" b="1" dirty="0" smtClean="0">
                <a:solidFill>
                  <a:srgbClr val="C00000"/>
                </a:solidFill>
              </a:rPr>
              <a:t>克  黑體輻射</a:t>
            </a:r>
            <a:r>
              <a:rPr lang="en-US" altLang="zh-TW" sz="1200" b="1" dirty="0" smtClean="0">
                <a:solidFill>
                  <a:srgbClr val="C00000"/>
                </a:solidFill>
              </a:rPr>
              <a:t> </a:t>
            </a:r>
          </a:p>
          <a:p>
            <a:r>
              <a:rPr lang="en-US" altLang="zh-TW" sz="1200" b="1" dirty="0" smtClean="0"/>
              <a:t>20</a:t>
            </a:r>
            <a:r>
              <a:rPr lang="en-US" altLang="zh-TW" sz="1200" b="1" baseline="30000" dirty="0" smtClean="0"/>
              <a:t>th</a:t>
            </a:r>
            <a:r>
              <a:rPr lang="en-US" altLang="zh-TW" sz="1200" b="1" dirty="0" smtClean="0"/>
              <a:t>  </a:t>
            </a:r>
            <a:r>
              <a:rPr lang="en-US" altLang="zh-TW" sz="1200" b="1" dirty="0"/>
              <a:t>century</a:t>
            </a:r>
          </a:p>
          <a:p>
            <a:r>
              <a:rPr lang="en-US" altLang="zh-TW" sz="1200" b="1" dirty="0" smtClean="0">
                <a:solidFill>
                  <a:srgbClr val="C00000"/>
                </a:solidFill>
              </a:rPr>
              <a:t>1905</a:t>
            </a:r>
            <a:r>
              <a:rPr lang="en-US" altLang="zh-TW" sz="1200" b="1" dirty="0" smtClean="0"/>
              <a:t> – </a:t>
            </a:r>
            <a:r>
              <a:rPr lang="en-US" altLang="zh-TW" sz="1200" b="1" dirty="0" smtClean="0">
                <a:hlinkClick r:id="rId5" action="ppaction://hlinkfile" tooltip="Albert Einstein"/>
              </a:rPr>
              <a:t>Albert Einstein</a:t>
            </a:r>
            <a:r>
              <a:rPr lang="en-US" altLang="zh-TW" sz="1200" b="1" dirty="0" smtClean="0"/>
              <a:t>: theory of </a:t>
            </a:r>
            <a:r>
              <a:rPr lang="en-US" altLang="zh-TW" sz="1200" b="1" dirty="0" smtClean="0">
                <a:hlinkClick r:id="rId6" action="ppaction://hlinkfile" tooltip="Special relativity"/>
              </a:rPr>
              <a:t>special relativity</a:t>
            </a:r>
            <a:r>
              <a:rPr lang="en-US" altLang="zh-TW" sz="1200" b="1" dirty="0" smtClean="0"/>
              <a:t>, explanation of </a:t>
            </a:r>
            <a:r>
              <a:rPr lang="en-US" altLang="zh-TW" sz="1200" b="1" dirty="0" smtClean="0">
                <a:hlinkClick r:id="rId7" action="ppaction://hlinkfile" tooltip="Brownian motion"/>
              </a:rPr>
              <a:t>Brownian motion</a:t>
            </a:r>
            <a:r>
              <a:rPr lang="en-US" altLang="zh-TW" sz="1200" b="1" dirty="0" smtClean="0"/>
              <a:t>, and </a:t>
            </a:r>
            <a:r>
              <a:rPr lang="en-US" altLang="zh-TW" sz="1200" b="1" dirty="0" smtClean="0">
                <a:solidFill>
                  <a:srgbClr val="C00000"/>
                </a:solidFill>
                <a:hlinkClick r:id="rId8" action="ppaction://hlinkfile" tooltip="Photoelectric effect"/>
              </a:rPr>
              <a:t>photoelectric effect</a:t>
            </a:r>
            <a:r>
              <a:rPr lang="zh-TW" altLang="en-US" sz="1200" b="1" dirty="0" smtClean="0">
                <a:solidFill>
                  <a:srgbClr val="C00000"/>
                </a:solidFill>
              </a:rPr>
              <a:t>  </a:t>
            </a:r>
            <a:r>
              <a:rPr lang="zh-TW" altLang="zh-TW" sz="1200" b="1" dirty="0" smtClean="0">
                <a:solidFill>
                  <a:srgbClr val="C00000"/>
                </a:solidFill>
              </a:rPr>
              <a:t>愛因斯坦</a:t>
            </a:r>
            <a:r>
              <a:rPr lang="zh-TW" altLang="en-US" sz="1200" dirty="0" smtClean="0">
                <a:solidFill>
                  <a:srgbClr val="C00000"/>
                </a:solidFill>
              </a:rPr>
              <a:t>  </a:t>
            </a:r>
            <a:r>
              <a:rPr lang="zh-TW" altLang="en-US" sz="1200" b="1" dirty="0">
                <a:solidFill>
                  <a:srgbClr val="C00000"/>
                </a:solidFill>
              </a:rPr>
              <a:t>光電效應</a:t>
            </a:r>
            <a:endParaRPr lang="en-US" altLang="zh-TW" sz="1200" b="1" dirty="0" smtClean="0">
              <a:solidFill>
                <a:srgbClr val="C00000"/>
              </a:solidFill>
            </a:endParaRPr>
          </a:p>
          <a:p>
            <a:r>
              <a:rPr lang="en-US" altLang="zh-TW" sz="1200" b="1" dirty="0" smtClean="0"/>
              <a:t>1906 </a:t>
            </a:r>
            <a:r>
              <a:rPr lang="en-US" altLang="zh-TW" sz="1200" b="1" dirty="0"/>
              <a:t>– </a:t>
            </a:r>
            <a:r>
              <a:rPr lang="en-US" altLang="zh-TW" sz="1200" b="1" dirty="0">
                <a:hlinkClick r:id="rId9" action="ppaction://hlinkfile" tooltip="Walther Nernst"/>
              </a:rPr>
              <a:t>Walther Nernst</a:t>
            </a:r>
            <a:r>
              <a:rPr lang="en-US" altLang="zh-TW" sz="1200" b="1" dirty="0"/>
              <a:t>: </a:t>
            </a:r>
            <a:r>
              <a:rPr lang="en-US" altLang="zh-TW" sz="1200" b="1" dirty="0">
                <a:hlinkClick r:id="rId10" action="ppaction://hlinkfile" tooltip="Third law of thermodynamics"/>
              </a:rPr>
              <a:t>Third law of thermodynamics</a:t>
            </a:r>
            <a:endParaRPr lang="en-US" altLang="zh-TW" sz="1200" b="1" dirty="0"/>
          </a:p>
          <a:p>
            <a:r>
              <a:rPr lang="en-US" altLang="zh-TW" sz="1200" b="1" dirty="0"/>
              <a:t>1909 – </a:t>
            </a:r>
            <a:r>
              <a:rPr lang="en-US" altLang="zh-TW" sz="1200" b="1" dirty="0">
                <a:hlinkClick r:id="rId11" action="ppaction://hlinkfile" tooltip="Fritz Haber"/>
              </a:rPr>
              <a:t>Fritz Haber</a:t>
            </a:r>
            <a:r>
              <a:rPr lang="en-US" altLang="zh-TW" sz="1200" b="1" dirty="0"/>
              <a:t>: </a:t>
            </a:r>
            <a:r>
              <a:rPr lang="en-US" altLang="zh-TW" sz="1200" b="1" dirty="0">
                <a:hlinkClick r:id="rId12" action="ppaction://hlinkfile" tooltip="Haber Process"/>
              </a:rPr>
              <a:t>Haber Process</a:t>
            </a:r>
            <a:r>
              <a:rPr lang="en-US" altLang="zh-TW" sz="1200" b="1" dirty="0"/>
              <a:t> and also </a:t>
            </a:r>
            <a:r>
              <a:rPr lang="en-US" altLang="zh-TW" sz="1200" b="1" dirty="0">
                <a:hlinkClick r:id="rId13" action="ppaction://hlinkfile" tooltip="Robert Andrews Millikan"/>
              </a:rPr>
              <a:t>Robert Andrews Millikan</a:t>
            </a:r>
            <a:r>
              <a:rPr lang="en-US" altLang="zh-TW" sz="1200" b="1" dirty="0"/>
              <a:t> to determine the charge on an electron</a:t>
            </a:r>
          </a:p>
          <a:p>
            <a:r>
              <a:rPr lang="en-US" altLang="zh-TW" sz="1200" b="1" dirty="0"/>
              <a:t>1911 – </a:t>
            </a:r>
            <a:r>
              <a:rPr lang="en-US" altLang="zh-TW" sz="1200" b="1" dirty="0">
                <a:hlinkClick r:id="rId14" action="ppaction://hlinkfile" tooltip="Ernest Rutherford"/>
              </a:rPr>
              <a:t>Ernest Rutherford</a:t>
            </a:r>
            <a:r>
              <a:rPr lang="en-US" altLang="zh-TW" sz="1200" b="1" dirty="0"/>
              <a:t>: </a:t>
            </a:r>
            <a:r>
              <a:rPr lang="en-US" altLang="zh-TW" sz="1200" b="1" dirty="0">
                <a:hlinkClick r:id="rId15" action="ppaction://hlinkfile" tooltip="Atomic nucleus"/>
              </a:rPr>
              <a:t>Atomic nucleus</a:t>
            </a:r>
            <a:endParaRPr lang="en-US" altLang="zh-TW" sz="1200" b="1" dirty="0"/>
          </a:p>
          <a:p>
            <a:r>
              <a:rPr lang="en-US" altLang="zh-TW" sz="1200" b="1" dirty="0"/>
              <a:t>1911 – </a:t>
            </a:r>
            <a:r>
              <a:rPr lang="en-US" altLang="zh-TW" sz="1200" b="1" dirty="0">
                <a:hlinkClick r:id="rId16" action="ppaction://hlinkfile" tooltip="Heike Kamerlingh Onnes"/>
              </a:rPr>
              <a:t>Heike </a:t>
            </a:r>
            <a:r>
              <a:rPr lang="en-US" altLang="zh-TW" sz="1200" b="1" dirty="0" err="1">
                <a:hlinkClick r:id="rId16" action="ppaction://hlinkfile" tooltip="Heike Kamerlingh Onnes"/>
              </a:rPr>
              <a:t>Kamerlingh</a:t>
            </a:r>
            <a:r>
              <a:rPr lang="en-US" altLang="zh-TW" sz="1200" b="1" dirty="0">
                <a:hlinkClick r:id="rId16" action="ppaction://hlinkfile" tooltip="Heike Kamerlingh Onnes"/>
              </a:rPr>
              <a:t> </a:t>
            </a:r>
            <a:r>
              <a:rPr lang="en-US" altLang="zh-TW" sz="1200" b="1" dirty="0" err="1">
                <a:hlinkClick r:id="rId16" action="ppaction://hlinkfile" tooltip="Heike Kamerlingh Onnes"/>
              </a:rPr>
              <a:t>Onnes</a:t>
            </a:r>
            <a:r>
              <a:rPr lang="en-US" altLang="zh-TW" sz="1200" b="1" dirty="0"/>
              <a:t>: </a:t>
            </a:r>
            <a:r>
              <a:rPr lang="en-US" altLang="zh-TW" sz="1200" b="1" dirty="0">
                <a:hlinkClick r:id="rId17" action="ppaction://hlinkfile" tooltip="Superconductivity"/>
              </a:rPr>
              <a:t>Superconductivity</a:t>
            </a:r>
            <a:endParaRPr lang="en-US" altLang="zh-TW" sz="1200" b="1" dirty="0"/>
          </a:p>
          <a:p>
            <a:r>
              <a:rPr lang="en-US" altLang="zh-TW" sz="1200" b="1" dirty="0"/>
              <a:t>1912 – </a:t>
            </a:r>
            <a:r>
              <a:rPr lang="en-US" altLang="zh-TW" sz="1200" b="1" dirty="0">
                <a:hlinkClick r:id="rId18" action="ppaction://hlinkfile" tooltip="Alfred Wegener"/>
              </a:rPr>
              <a:t>Alfred Wegener</a:t>
            </a:r>
            <a:r>
              <a:rPr lang="en-US" altLang="zh-TW" sz="1200" b="1" dirty="0"/>
              <a:t>: </a:t>
            </a:r>
            <a:r>
              <a:rPr lang="en-US" altLang="zh-TW" sz="1200" b="1" dirty="0">
                <a:hlinkClick r:id="rId19" action="ppaction://hlinkfile" tooltip="Continental drift"/>
              </a:rPr>
              <a:t>Continental drift</a:t>
            </a:r>
            <a:endParaRPr lang="en-US" altLang="zh-TW" sz="1200" b="1" dirty="0"/>
          </a:p>
          <a:p>
            <a:r>
              <a:rPr lang="en-US" altLang="zh-TW" sz="1200" b="1" dirty="0"/>
              <a:t>1912 – </a:t>
            </a:r>
            <a:r>
              <a:rPr lang="en-US" altLang="zh-TW" sz="1200" b="1" dirty="0">
                <a:hlinkClick r:id="rId20" action="ppaction://hlinkfile" tooltip="Max von Laue"/>
              </a:rPr>
              <a:t>Max von Laue</a:t>
            </a:r>
            <a:r>
              <a:rPr lang="en-US" altLang="zh-TW" sz="1200" b="1" dirty="0"/>
              <a:t> : </a:t>
            </a:r>
            <a:r>
              <a:rPr lang="en-US" altLang="zh-TW" sz="1200" b="1" dirty="0">
                <a:hlinkClick r:id="rId21" action="ppaction://hlinkfile" tooltip="X-ray diffraction"/>
              </a:rPr>
              <a:t>x-ray diffraction</a:t>
            </a:r>
            <a:endParaRPr lang="en-US" altLang="zh-TW" sz="1200" b="1" dirty="0"/>
          </a:p>
          <a:p>
            <a:r>
              <a:rPr lang="en-US" altLang="zh-TW" sz="1200" b="1" dirty="0"/>
              <a:t>1913 – </a:t>
            </a:r>
            <a:r>
              <a:rPr lang="en-US" altLang="zh-TW" sz="1200" b="1" dirty="0">
                <a:hlinkClick r:id="rId22" action="ppaction://hlinkfile" tooltip="Henry Moseley"/>
              </a:rPr>
              <a:t>Henry Moseley</a:t>
            </a:r>
            <a:r>
              <a:rPr lang="en-US" altLang="zh-TW" sz="1200" b="1" dirty="0"/>
              <a:t>: defined </a:t>
            </a:r>
            <a:r>
              <a:rPr lang="en-US" altLang="zh-TW" sz="1200" b="1" dirty="0">
                <a:hlinkClick r:id="rId23" action="ppaction://hlinkfile" tooltip="Atomic number"/>
              </a:rPr>
              <a:t>atomic number</a:t>
            </a:r>
            <a:endParaRPr lang="en-US" altLang="zh-TW" sz="1200" b="1" dirty="0"/>
          </a:p>
          <a:p>
            <a:r>
              <a:rPr lang="en-US" altLang="zh-TW" sz="1200" b="1" dirty="0">
                <a:solidFill>
                  <a:srgbClr val="C00000"/>
                </a:solidFill>
              </a:rPr>
              <a:t>1913</a:t>
            </a:r>
            <a:r>
              <a:rPr lang="en-US" altLang="zh-TW" sz="1200" b="1" dirty="0"/>
              <a:t> – </a:t>
            </a:r>
            <a:r>
              <a:rPr lang="en-US" altLang="zh-TW" sz="1200" b="1" dirty="0" err="1">
                <a:hlinkClick r:id="rId24" action="ppaction://hlinkfile" tooltip="Niels Bohr"/>
              </a:rPr>
              <a:t>Niels</a:t>
            </a:r>
            <a:r>
              <a:rPr lang="en-US" altLang="zh-TW" sz="1200" b="1" dirty="0">
                <a:hlinkClick r:id="rId24" action="ppaction://hlinkfile" tooltip="Niels Bohr"/>
              </a:rPr>
              <a:t> Bohr</a:t>
            </a:r>
            <a:r>
              <a:rPr lang="en-US" altLang="zh-TW" sz="1200" b="1" dirty="0"/>
              <a:t>: </a:t>
            </a:r>
            <a:r>
              <a:rPr lang="en-US" altLang="zh-TW" sz="1200" b="1" dirty="0">
                <a:hlinkClick r:id="rId25" action="ppaction://hlinkfile" tooltip="Bohr model"/>
              </a:rPr>
              <a:t>Model of the </a:t>
            </a:r>
            <a:r>
              <a:rPr lang="en-US" altLang="zh-TW" sz="1200" b="1" dirty="0" smtClean="0">
                <a:hlinkClick r:id="rId25" action="ppaction://hlinkfile" tooltip="Bohr model"/>
              </a:rPr>
              <a:t>atom</a:t>
            </a:r>
            <a:r>
              <a:rPr lang="zh-TW" altLang="en-US" sz="1200" b="1" dirty="0" smtClean="0"/>
              <a:t>  </a:t>
            </a:r>
            <a:r>
              <a:rPr lang="zh-TW" altLang="en-US" sz="1200" b="1" dirty="0" smtClean="0">
                <a:solidFill>
                  <a:srgbClr val="C00000"/>
                </a:solidFill>
              </a:rPr>
              <a:t>波爾原子模型</a:t>
            </a:r>
            <a:endParaRPr lang="en-US" altLang="zh-TW" sz="1200" b="1" dirty="0">
              <a:solidFill>
                <a:srgbClr val="C00000"/>
              </a:solidFill>
            </a:endParaRPr>
          </a:p>
          <a:p>
            <a:r>
              <a:rPr lang="en-US" altLang="zh-TW" sz="1200" b="1" dirty="0"/>
              <a:t>1915 – </a:t>
            </a:r>
            <a:r>
              <a:rPr lang="en-US" altLang="zh-TW" sz="1200" b="1" dirty="0">
                <a:hlinkClick r:id="rId5" action="ppaction://hlinkfile" tooltip="Albert Einstein"/>
              </a:rPr>
              <a:t>Albert Einstein</a:t>
            </a:r>
            <a:r>
              <a:rPr lang="en-US" altLang="zh-TW" sz="1200" b="1" dirty="0"/>
              <a:t>: theory of </a:t>
            </a:r>
            <a:r>
              <a:rPr lang="en-US" altLang="zh-TW" sz="1200" b="1" dirty="0">
                <a:hlinkClick r:id="rId26" action="ppaction://hlinkfile" tooltip="General relativity"/>
              </a:rPr>
              <a:t>general relativity</a:t>
            </a:r>
            <a:r>
              <a:rPr lang="en-US" altLang="zh-TW" sz="1200" b="1" dirty="0"/>
              <a:t> – also </a:t>
            </a:r>
            <a:r>
              <a:rPr lang="en-US" altLang="zh-TW" sz="1200" b="1" dirty="0">
                <a:hlinkClick r:id="rId27" action="ppaction://hlinkfile" tooltip="David Hilbert"/>
              </a:rPr>
              <a:t>David Hilbert</a:t>
            </a:r>
            <a:endParaRPr lang="en-US" altLang="zh-TW" sz="1200" b="1" dirty="0"/>
          </a:p>
          <a:p>
            <a:r>
              <a:rPr lang="en-US" altLang="zh-TW" sz="1200" b="1" dirty="0"/>
              <a:t>1915 – </a:t>
            </a:r>
            <a:r>
              <a:rPr lang="en-US" altLang="zh-TW" sz="1200" b="1" dirty="0">
                <a:hlinkClick r:id="rId28" action="ppaction://hlinkfile" tooltip="Karl Schwarzschild"/>
              </a:rPr>
              <a:t>Karl Schwarzschild</a:t>
            </a:r>
            <a:r>
              <a:rPr lang="en-US" altLang="zh-TW" sz="1200" b="1" dirty="0"/>
              <a:t>: discovery of the Schwarzschild radius leading to the identification of </a:t>
            </a:r>
            <a:r>
              <a:rPr lang="en-US" altLang="zh-TW" sz="1200" b="1" dirty="0">
                <a:hlinkClick r:id="rId29" action="ppaction://hlinkfile" tooltip="Black holes"/>
              </a:rPr>
              <a:t>black holes</a:t>
            </a:r>
            <a:endParaRPr lang="en-US" altLang="zh-TW" sz="1200" b="1" dirty="0"/>
          </a:p>
          <a:p>
            <a:r>
              <a:rPr lang="en-US" altLang="zh-TW" sz="1200" b="1" dirty="0"/>
              <a:t>1918 – </a:t>
            </a:r>
            <a:r>
              <a:rPr lang="en-US" altLang="zh-TW" sz="1200" b="1" dirty="0">
                <a:hlinkClick r:id="rId30" action="ppaction://hlinkfile" tooltip="Emmy Noether"/>
              </a:rPr>
              <a:t>Emmy </a:t>
            </a:r>
            <a:r>
              <a:rPr lang="en-US" altLang="zh-TW" sz="1200" b="1" dirty="0" err="1">
                <a:hlinkClick r:id="rId30" action="ppaction://hlinkfile" tooltip="Emmy Noether"/>
              </a:rPr>
              <a:t>Noether</a:t>
            </a:r>
            <a:r>
              <a:rPr lang="en-US" altLang="zh-TW" sz="1200" b="1" dirty="0"/>
              <a:t>: </a:t>
            </a:r>
            <a:r>
              <a:rPr lang="en-US" altLang="zh-TW" sz="1200" b="1" dirty="0" err="1">
                <a:hlinkClick r:id="rId31" action="ppaction://hlinkfile" tooltip="Noether's theorem"/>
              </a:rPr>
              <a:t>Noether's</a:t>
            </a:r>
            <a:r>
              <a:rPr lang="en-US" altLang="zh-TW" sz="1200" b="1" dirty="0">
                <a:hlinkClick r:id="rId31" action="ppaction://hlinkfile" tooltip="Noether's theorem"/>
              </a:rPr>
              <a:t> theorem</a:t>
            </a:r>
            <a:r>
              <a:rPr lang="en-US" altLang="zh-TW" sz="1200" b="1" dirty="0"/>
              <a:t> – conditions under which the conservation laws are valid</a:t>
            </a:r>
          </a:p>
          <a:p>
            <a:r>
              <a:rPr lang="en-US" altLang="zh-TW" sz="1200" b="1" dirty="0"/>
              <a:t>1920 – </a:t>
            </a:r>
            <a:r>
              <a:rPr lang="en-US" altLang="zh-TW" sz="1200" b="1" dirty="0">
                <a:hlinkClick r:id="rId32" action="ppaction://hlinkfile" tooltip="Arthur Eddington"/>
              </a:rPr>
              <a:t>Arthur </a:t>
            </a:r>
            <a:r>
              <a:rPr lang="en-US" altLang="zh-TW" sz="1200" b="1" dirty="0" err="1">
                <a:hlinkClick r:id="rId32" action="ppaction://hlinkfile" tooltip="Arthur Eddington"/>
              </a:rPr>
              <a:t>Eddington</a:t>
            </a:r>
            <a:r>
              <a:rPr lang="en-US" altLang="zh-TW" sz="1200" b="1" dirty="0"/>
              <a:t>: </a:t>
            </a:r>
            <a:r>
              <a:rPr lang="en-US" altLang="zh-TW" sz="1200" b="1" dirty="0">
                <a:hlinkClick r:id="rId33" action="ppaction://hlinkfile" tooltip="Stellar nucleosynthesis"/>
              </a:rPr>
              <a:t>Stellar </a:t>
            </a:r>
            <a:r>
              <a:rPr lang="en-US" altLang="zh-TW" sz="1200" b="1" dirty="0" err="1">
                <a:hlinkClick r:id="rId33" action="ppaction://hlinkfile" tooltip="Stellar nucleosynthesis"/>
              </a:rPr>
              <a:t>nucleosynthesis</a:t>
            </a:r>
            <a:endParaRPr lang="en-US" altLang="zh-TW" sz="1200" b="1" dirty="0"/>
          </a:p>
          <a:p>
            <a:r>
              <a:rPr lang="en-US" altLang="zh-TW" sz="1200" b="1" dirty="0">
                <a:solidFill>
                  <a:srgbClr val="C00000"/>
                </a:solidFill>
              </a:rPr>
              <a:t>1924 </a:t>
            </a:r>
            <a:r>
              <a:rPr lang="en-US" altLang="zh-TW" sz="1200" b="1" dirty="0"/>
              <a:t>– </a:t>
            </a:r>
            <a:r>
              <a:rPr lang="en-US" altLang="zh-TW" sz="1200" b="1" dirty="0">
                <a:hlinkClick r:id="rId34" action="ppaction://hlinkfile" tooltip="Wolfgang Pauli"/>
              </a:rPr>
              <a:t>Wolfgang Pauli</a:t>
            </a:r>
            <a:r>
              <a:rPr lang="en-US" altLang="zh-TW" sz="1200" b="1" dirty="0"/>
              <a:t>: quantum </a:t>
            </a:r>
            <a:r>
              <a:rPr lang="en-US" altLang="zh-TW" sz="1200" b="1" dirty="0">
                <a:hlinkClick r:id="rId35" action="ppaction://hlinkfile" tooltip="Pauli exclusion principle"/>
              </a:rPr>
              <a:t>Pauli exclusion </a:t>
            </a:r>
            <a:r>
              <a:rPr lang="en-US" altLang="zh-TW" sz="1200" b="1" dirty="0" smtClean="0">
                <a:solidFill>
                  <a:srgbClr val="C00000"/>
                </a:solidFill>
                <a:hlinkClick r:id="rId35" action="ppaction://hlinkfile" tooltip="Pauli exclusion principle"/>
              </a:rPr>
              <a:t>principle</a:t>
            </a:r>
            <a:r>
              <a:rPr lang="zh-TW" altLang="en-US" sz="1200" b="1" dirty="0" smtClean="0">
                <a:solidFill>
                  <a:srgbClr val="C00000"/>
                </a:solidFill>
              </a:rPr>
              <a:t> 量子包</a:t>
            </a:r>
            <a:r>
              <a:rPr lang="zh-TW" altLang="en-US" sz="1200" b="1" dirty="0">
                <a:solidFill>
                  <a:srgbClr val="C00000"/>
                </a:solidFill>
              </a:rPr>
              <a:t>立不相容原理</a:t>
            </a:r>
            <a:endParaRPr lang="en-US" altLang="zh-TW" sz="1200" b="1" dirty="0">
              <a:solidFill>
                <a:srgbClr val="C00000"/>
              </a:solidFill>
            </a:endParaRPr>
          </a:p>
          <a:p>
            <a:r>
              <a:rPr lang="en-US" altLang="zh-TW" sz="1200" b="1" dirty="0"/>
              <a:t>1924 – </a:t>
            </a:r>
            <a:r>
              <a:rPr lang="en-US" altLang="zh-TW" sz="1200" b="1" dirty="0">
                <a:hlinkClick r:id="rId36" action="ppaction://hlinkfile" tooltip="Edwin Hubble"/>
              </a:rPr>
              <a:t>Edwin Hubble</a:t>
            </a:r>
            <a:r>
              <a:rPr lang="en-US" altLang="zh-TW" sz="1200" b="1" dirty="0"/>
              <a:t>: the discovery that the </a:t>
            </a:r>
            <a:r>
              <a:rPr lang="en-US" altLang="zh-TW" sz="1200" b="1" dirty="0">
                <a:hlinkClick r:id="rId37" action="ppaction://hlinkfile" tooltip="Milky Way"/>
              </a:rPr>
              <a:t>Milky Way</a:t>
            </a:r>
            <a:r>
              <a:rPr lang="en-US" altLang="zh-TW" sz="1200" b="1" dirty="0"/>
              <a:t> is just one of many galaxies</a:t>
            </a:r>
          </a:p>
          <a:p>
            <a:r>
              <a:rPr lang="en-US" altLang="zh-TW" sz="1200" b="1" dirty="0">
                <a:solidFill>
                  <a:srgbClr val="C00000"/>
                </a:solidFill>
              </a:rPr>
              <a:t>1925</a:t>
            </a:r>
            <a:r>
              <a:rPr lang="en-US" altLang="zh-TW" sz="1200" b="1" dirty="0"/>
              <a:t> – </a:t>
            </a:r>
            <a:r>
              <a:rPr lang="en-US" altLang="zh-TW" sz="1200" b="1" dirty="0">
                <a:hlinkClick r:id="rId38" action="ppaction://hlinkfile" tooltip="Erwin Schrödinger"/>
              </a:rPr>
              <a:t>Erwin Schrödinger</a:t>
            </a:r>
            <a:r>
              <a:rPr lang="en-US" altLang="zh-TW" sz="1200" b="1" dirty="0"/>
              <a:t>: </a:t>
            </a:r>
            <a:r>
              <a:rPr lang="en-US" altLang="zh-TW" sz="1200" b="1" dirty="0">
                <a:hlinkClick r:id="rId39" action="ppaction://hlinkfile" tooltip="Schrödinger equation"/>
              </a:rPr>
              <a:t>Schrödinger equation</a:t>
            </a:r>
            <a:r>
              <a:rPr lang="en-US" altLang="zh-TW" sz="1200" b="1" dirty="0"/>
              <a:t> (</a:t>
            </a:r>
            <a:r>
              <a:rPr lang="en-US" altLang="zh-TW" sz="1200" b="1" dirty="0">
                <a:hlinkClick r:id="rId4" action="ppaction://hlinkfile" tooltip="Quantum mechanics"/>
              </a:rPr>
              <a:t>Quantum mechanics</a:t>
            </a:r>
            <a:r>
              <a:rPr lang="en-US" altLang="zh-TW" sz="1200" b="1" dirty="0" smtClean="0"/>
              <a:t>)</a:t>
            </a:r>
            <a:r>
              <a:rPr lang="zh-TW" altLang="en-US" sz="1200" b="1" dirty="0" smtClean="0"/>
              <a:t> </a:t>
            </a:r>
            <a:r>
              <a:rPr lang="zh-TW" altLang="en-US" sz="1200" b="1" dirty="0" smtClean="0">
                <a:solidFill>
                  <a:srgbClr val="C00000"/>
                </a:solidFill>
              </a:rPr>
              <a:t>薛丁格方程式（</a:t>
            </a:r>
            <a:r>
              <a:rPr lang="zh-TW" altLang="en-US" sz="1200" b="1" dirty="0">
                <a:solidFill>
                  <a:srgbClr val="C00000"/>
                </a:solidFill>
              </a:rPr>
              <a:t>量子力學</a:t>
            </a:r>
            <a:r>
              <a:rPr lang="zh-TW" altLang="en-US" sz="1200" b="1" dirty="0" smtClean="0">
                <a:solidFill>
                  <a:srgbClr val="C00000"/>
                </a:solidFill>
              </a:rPr>
              <a:t>）</a:t>
            </a:r>
            <a:endParaRPr lang="en-US" altLang="zh-TW" sz="1200" b="1" dirty="0">
              <a:solidFill>
                <a:srgbClr val="C00000"/>
              </a:solidFill>
            </a:endParaRPr>
          </a:p>
          <a:p>
            <a:r>
              <a:rPr lang="en-US" altLang="zh-TW" sz="1200" b="1" dirty="0">
                <a:solidFill>
                  <a:srgbClr val="C00000"/>
                </a:solidFill>
              </a:rPr>
              <a:t>1927</a:t>
            </a:r>
            <a:r>
              <a:rPr lang="en-US" altLang="zh-TW" sz="1200" b="1" dirty="0"/>
              <a:t> – </a:t>
            </a:r>
            <a:r>
              <a:rPr lang="en-US" altLang="zh-TW" sz="1200" b="1" dirty="0">
                <a:hlinkClick r:id="rId40" action="ppaction://hlinkfile" tooltip="Werner Heisenberg"/>
              </a:rPr>
              <a:t>Werner Heisenberg</a:t>
            </a:r>
            <a:r>
              <a:rPr lang="en-US" altLang="zh-TW" sz="1200" b="1" dirty="0"/>
              <a:t>: </a:t>
            </a:r>
            <a:r>
              <a:rPr lang="en-US" altLang="zh-TW" sz="1200" b="1" dirty="0">
                <a:hlinkClick r:id="rId41" action="ppaction://hlinkfile" tooltip="Uncertainty principle"/>
              </a:rPr>
              <a:t>Uncertainty principle</a:t>
            </a:r>
            <a:r>
              <a:rPr lang="en-US" altLang="zh-TW" sz="1200" b="1" dirty="0"/>
              <a:t> (</a:t>
            </a:r>
            <a:r>
              <a:rPr lang="en-US" altLang="zh-TW" sz="1200" b="1" dirty="0">
                <a:hlinkClick r:id="rId4" action="ppaction://hlinkfile" tooltip="Quantum mechanics"/>
              </a:rPr>
              <a:t>Quantum mechanics</a:t>
            </a:r>
            <a:r>
              <a:rPr lang="en-US" altLang="zh-TW" sz="1200" b="1" dirty="0" smtClean="0"/>
              <a:t>)</a:t>
            </a:r>
            <a:r>
              <a:rPr lang="zh-TW" altLang="en-US" sz="1200" b="1" dirty="0" smtClean="0"/>
              <a:t> </a:t>
            </a:r>
            <a:r>
              <a:rPr lang="zh-TW" altLang="en-US" sz="1200" b="1" dirty="0" smtClean="0">
                <a:solidFill>
                  <a:srgbClr val="C00000"/>
                </a:solidFill>
              </a:rPr>
              <a:t>海森堡測不準原理</a:t>
            </a:r>
            <a:r>
              <a:rPr lang="zh-TW" altLang="en-US" sz="1200" b="1" dirty="0">
                <a:solidFill>
                  <a:srgbClr val="C00000"/>
                </a:solidFill>
              </a:rPr>
              <a:t>（量子力學</a:t>
            </a:r>
            <a:r>
              <a:rPr lang="zh-TW" altLang="en-US" sz="1200" dirty="0" smtClean="0"/>
              <a:t>）</a:t>
            </a:r>
            <a:endParaRPr lang="en-US" altLang="zh-TW" sz="1200" b="1" dirty="0"/>
          </a:p>
          <a:p>
            <a:r>
              <a:rPr lang="en-US" altLang="zh-TW" sz="1200" b="1" dirty="0"/>
              <a:t>1927 – </a:t>
            </a:r>
            <a:r>
              <a:rPr lang="en-US" altLang="zh-TW" sz="1200" b="1" dirty="0">
                <a:hlinkClick r:id="rId42" action="ppaction://hlinkfile" tooltip="Georges Lemaître"/>
              </a:rPr>
              <a:t>Georges </a:t>
            </a:r>
            <a:r>
              <a:rPr lang="en-US" altLang="zh-TW" sz="1200" b="1" dirty="0" err="1">
                <a:hlinkClick r:id="rId42" action="ppaction://hlinkfile" tooltip="Georges Lemaître"/>
              </a:rPr>
              <a:t>Lemaître</a:t>
            </a:r>
            <a:r>
              <a:rPr lang="en-US" altLang="zh-TW" sz="1200" b="1" dirty="0"/>
              <a:t>: Theory of the </a:t>
            </a:r>
            <a:r>
              <a:rPr lang="en-US" altLang="zh-TW" sz="1200" b="1" dirty="0">
                <a:hlinkClick r:id="rId43" action="ppaction://hlinkfile" tooltip="Big Bang"/>
              </a:rPr>
              <a:t>Big Bang</a:t>
            </a:r>
            <a:endParaRPr lang="en-US" altLang="zh-TW" sz="1200" b="1" dirty="0"/>
          </a:p>
          <a:p>
            <a:r>
              <a:rPr lang="en-US" altLang="zh-TW" sz="1200" b="1" dirty="0">
                <a:solidFill>
                  <a:srgbClr val="C00000"/>
                </a:solidFill>
              </a:rPr>
              <a:t>1928</a:t>
            </a:r>
            <a:r>
              <a:rPr lang="en-US" altLang="zh-TW" sz="1200" b="1" dirty="0"/>
              <a:t> – </a:t>
            </a:r>
            <a:r>
              <a:rPr lang="en-US" altLang="zh-TW" sz="1200" b="1" dirty="0">
                <a:hlinkClick r:id="rId44" action="ppaction://hlinkfile" tooltip="Paul Dirac"/>
              </a:rPr>
              <a:t>Paul Dirac</a:t>
            </a:r>
            <a:r>
              <a:rPr lang="en-US" altLang="zh-TW" sz="1200" b="1" dirty="0"/>
              <a:t>: </a:t>
            </a:r>
            <a:r>
              <a:rPr lang="en-US" altLang="zh-TW" sz="1200" b="1" dirty="0">
                <a:hlinkClick r:id="rId45" action="ppaction://hlinkfile" tooltip="Dirac equation"/>
              </a:rPr>
              <a:t>Dirac equation</a:t>
            </a:r>
            <a:r>
              <a:rPr lang="en-US" altLang="zh-TW" sz="1200" b="1" dirty="0"/>
              <a:t> (</a:t>
            </a:r>
            <a:r>
              <a:rPr lang="en-US" altLang="zh-TW" sz="1200" b="1" dirty="0">
                <a:hlinkClick r:id="rId4" action="ppaction://hlinkfile" tooltip="Quantum mechanics"/>
              </a:rPr>
              <a:t>Quantum mechanics</a:t>
            </a:r>
            <a:r>
              <a:rPr lang="en-US" altLang="zh-TW" sz="1200" b="1" dirty="0" smtClean="0">
                <a:solidFill>
                  <a:srgbClr val="C00000"/>
                </a:solidFill>
              </a:rPr>
              <a:t>)</a:t>
            </a:r>
            <a:r>
              <a:rPr lang="zh-TW" altLang="en-US" sz="1200" b="1" dirty="0" smtClean="0">
                <a:solidFill>
                  <a:srgbClr val="C00000"/>
                </a:solidFill>
              </a:rPr>
              <a:t> 狄</a:t>
            </a:r>
            <a:r>
              <a:rPr lang="zh-TW" altLang="en-US" sz="1200" b="1" dirty="0">
                <a:solidFill>
                  <a:srgbClr val="C00000"/>
                </a:solidFill>
              </a:rPr>
              <a:t>拉克方程（量子力學</a:t>
            </a:r>
            <a:r>
              <a:rPr lang="zh-TW" altLang="en-US" sz="1200" b="1" dirty="0" smtClean="0">
                <a:solidFill>
                  <a:srgbClr val="C00000"/>
                </a:solidFill>
              </a:rPr>
              <a:t>）</a:t>
            </a:r>
            <a:endParaRPr lang="en-US" altLang="zh-TW" sz="1200" b="1" dirty="0">
              <a:solidFill>
                <a:srgbClr val="C00000"/>
              </a:solidFill>
            </a:endParaRPr>
          </a:p>
          <a:p>
            <a:r>
              <a:rPr lang="en-US" altLang="zh-TW" sz="1200" b="1" dirty="0"/>
              <a:t>1929 – </a:t>
            </a:r>
            <a:r>
              <a:rPr lang="en-US" altLang="zh-TW" sz="1200" b="1" dirty="0">
                <a:hlinkClick r:id="rId36" action="ppaction://hlinkfile" tooltip="Edwin Hubble"/>
              </a:rPr>
              <a:t>Edwin Hubble</a:t>
            </a:r>
            <a:r>
              <a:rPr lang="en-US" altLang="zh-TW" sz="1200" b="1" dirty="0"/>
              <a:t>: </a:t>
            </a:r>
            <a:r>
              <a:rPr lang="en-US" altLang="zh-TW" sz="1200" b="1" dirty="0">
                <a:hlinkClick r:id="rId46" action="ppaction://hlinkfile" tooltip="Hubble's law"/>
              </a:rPr>
              <a:t>Hubble's law</a:t>
            </a:r>
            <a:r>
              <a:rPr lang="en-US" altLang="zh-TW" sz="1200" b="1" dirty="0"/>
              <a:t> of the expanding </a:t>
            </a:r>
            <a:r>
              <a:rPr lang="en-US" altLang="zh-TW" sz="1200" b="1" dirty="0">
                <a:hlinkClick r:id="rId47" action="ppaction://hlinkfile" tooltip="Universe"/>
              </a:rPr>
              <a:t>universe</a:t>
            </a:r>
            <a:endParaRPr lang="en-US" altLang="zh-TW" sz="1200" b="1" dirty="0"/>
          </a:p>
          <a:p>
            <a:r>
              <a:rPr lang="en-US" altLang="zh-TW" sz="1200" b="1" dirty="0"/>
              <a:t>1929 – </a:t>
            </a:r>
            <a:r>
              <a:rPr lang="en-US" altLang="zh-TW" sz="1200" b="1" dirty="0">
                <a:hlinkClick r:id="rId48" action="ppaction://hlinkfile" tooltip="Lars Onsager"/>
              </a:rPr>
              <a:t>Lars Onsager</a:t>
            </a:r>
            <a:r>
              <a:rPr lang="en-US" altLang="zh-TW" sz="1200" b="1" dirty="0"/>
              <a:t>'s reciprocal relations, a potential fourth </a:t>
            </a:r>
            <a:r>
              <a:rPr lang="en-US" altLang="zh-TW" sz="1200" b="1" dirty="0">
                <a:hlinkClick r:id="rId49" action="ppaction://hlinkfile" tooltip="Laws of thermodynamics"/>
              </a:rPr>
              <a:t>law of thermodynamics</a:t>
            </a:r>
            <a:endParaRPr lang="en-US" altLang="zh-TW" sz="1200" b="1" dirty="0"/>
          </a:p>
          <a:p>
            <a:r>
              <a:rPr lang="en-US" altLang="zh-TW" sz="1200" b="1" dirty="0"/>
              <a:t>1934 – </a:t>
            </a:r>
            <a:r>
              <a:rPr lang="en-US" altLang="zh-TW" sz="1200" b="1" dirty="0">
                <a:hlinkClick r:id="rId50" action="ppaction://hlinkfile" tooltip="James Chadwick"/>
              </a:rPr>
              <a:t>James Chadwick</a:t>
            </a:r>
            <a:r>
              <a:rPr lang="en-US" altLang="zh-TW" sz="1200" b="1" dirty="0"/>
              <a:t>: Discovery of the </a:t>
            </a:r>
            <a:r>
              <a:rPr lang="en-US" altLang="zh-TW" sz="1200" b="1" dirty="0">
                <a:hlinkClick r:id="rId51" action="ppaction://hlinkfile" tooltip="Neutron"/>
              </a:rPr>
              <a:t>neutron</a:t>
            </a:r>
            <a:endParaRPr lang="en-US" altLang="zh-TW" sz="1200" b="1" dirty="0"/>
          </a:p>
          <a:p>
            <a:r>
              <a:rPr lang="en-US" altLang="zh-TW" sz="1200" b="1" dirty="0"/>
              <a:t>1934 – </a:t>
            </a:r>
            <a:r>
              <a:rPr lang="en-US" altLang="zh-TW" sz="1200" b="1" dirty="0">
                <a:hlinkClick r:id="rId52" action="ppaction://hlinkfile" tooltip="Clive McCay"/>
              </a:rPr>
              <a:t>Clive </a:t>
            </a:r>
            <a:r>
              <a:rPr lang="en-US" altLang="zh-TW" sz="1200" b="1" dirty="0" err="1">
                <a:hlinkClick r:id="rId52" action="ppaction://hlinkfile" tooltip="Clive McCay"/>
              </a:rPr>
              <a:t>McCay</a:t>
            </a:r>
            <a:r>
              <a:rPr lang="en-US" altLang="zh-TW" sz="1200" b="1" dirty="0"/>
              <a:t>: Calorie Restriction extends the maximum lifespan of another species</a:t>
            </a:r>
          </a:p>
          <a:p>
            <a:r>
              <a:rPr lang="en-US" altLang="zh-TW" sz="1200" b="1" dirty="0"/>
              <a:t>1938 – </a:t>
            </a:r>
            <a:r>
              <a:rPr lang="en-US" altLang="zh-TW" sz="1200" b="1" dirty="0">
                <a:hlinkClick r:id="rId53" action="ppaction://hlinkfile" tooltip="Otto Hahn"/>
              </a:rPr>
              <a:t>Otto Hahn</a:t>
            </a:r>
            <a:r>
              <a:rPr lang="en-US" altLang="zh-TW" sz="1200" b="1" dirty="0"/>
              <a:t> and </a:t>
            </a:r>
            <a:r>
              <a:rPr lang="en-US" altLang="zh-TW" sz="1200" b="1" dirty="0">
                <a:hlinkClick r:id="rId54" action="ppaction://hlinkfile" tooltip="Fritz Strassmann"/>
              </a:rPr>
              <a:t>Fritz </a:t>
            </a:r>
            <a:r>
              <a:rPr lang="en-US" altLang="zh-TW" sz="1200" b="1" dirty="0" err="1">
                <a:hlinkClick r:id="rId54" action="ppaction://hlinkfile" tooltip="Fritz Strassmann"/>
              </a:rPr>
              <a:t>Strassmann</a:t>
            </a:r>
            <a:r>
              <a:rPr lang="en-US" altLang="zh-TW" sz="1200" b="1" dirty="0"/>
              <a:t>: </a:t>
            </a:r>
            <a:r>
              <a:rPr lang="en-US" altLang="zh-TW" sz="1200" b="1" dirty="0">
                <a:hlinkClick r:id="rId55" action="ppaction://hlinkfile" tooltip="Nuclear fission"/>
              </a:rPr>
              <a:t>Nuclear fission</a:t>
            </a:r>
            <a:endParaRPr lang="en-US" altLang="zh-TW" sz="1200" b="1" dirty="0"/>
          </a:p>
          <a:p>
            <a:r>
              <a:rPr lang="en-US" altLang="zh-TW" sz="1200" b="1" dirty="0">
                <a:solidFill>
                  <a:srgbClr val="FF99FF"/>
                </a:solidFill>
              </a:rPr>
              <a:t>1943</a:t>
            </a:r>
            <a:r>
              <a:rPr lang="en-US" altLang="zh-TW" sz="1200" b="1" dirty="0"/>
              <a:t> – </a:t>
            </a:r>
            <a:r>
              <a:rPr lang="en-US" altLang="zh-TW" sz="1200" b="1" dirty="0">
                <a:hlinkClick r:id="rId56" action="ppaction://hlinkfile" tooltip="Oswald Avery"/>
              </a:rPr>
              <a:t>Oswald Avery</a:t>
            </a:r>
            <a:r>
              <a:rPr lang="en-US" altLang="zh-TW" sz="1200" b="1" dirty="0"/>
              <a:t> proves that </a:t>
            </a:r>
            <a:r>
              <a:rPr lang="en-US" altLang="zh-TW" sz="1200" b="1" dirty="0">
                <a:hlinkClick r:id="rId57" action="ppaction://hlinkfile" tooltip="DNA"/>
              </a:rPr>
              <a:t>DNA</a:t>
            </a:r>
            <a:r>
              <a:rPr lang="en-US" altLang="zh-TW" sz="1200" b="1" dirty="0"/>
              <a:t> is the genetic material of the </a:t>
            </a:r>
            <a:r>
              <a:rPr lang="en-US" altLang="zh-TW" sz="1200" b="1" dirty="0">
                <a:hlinkClick r:id="rId58" action="ppaction://hlinkfile" tooltip="Chromosome"/>
              </a:rPr>
              <a:t>chromosome</a:t>
            </a:r>
            <a:endParaRPr lang="en-US" altLang="zh-TW" sz="1200" b="1" dirty="0"/>
          </a:p>
          <a:p>
            <a:r>
              <a:rPr lang="en-US" altLang="zh-TW" sz="1200" b="1" dirty="0">
                <a:solidFill>
                  <a:srgbClr val="C00000"/>
                </a:solidFill>
              </a:rPr>
              <a:t>1947</a:t>
            </a:r>
            <a:r>
              <a:rPr lang="en-US" altLang="zh-TW" sz="1200" b="1" dirty="0"/>
              <a:t> – </a:t>
            </a:r>
            <a:r>
              <a:rPr lang="en-US" altLang="zh-TW" sz="1200" b="1" dirty="0">
                <a:solidFill>
                  <a:srgbClr val="C00000"/>
                </a:solidFill>
                <a:hlinkClick r:id="rId59" action="ppaction://hlinkfile" tooltip="William Shockley"/>
              </a:rPr>
              <a:t>William Shockley</a:t>
            </a:r>
            <a:r>
              <a:rPr lang="en-US" altLang="zh-TW" sz="1200" b="1" dirty="0">
                <a:solidFill>
                  <a:srgbClr val="C00000"/>
                </a:solidFill>
              </a:rPr>
              <a:t>, </a:t>
            </a:r>
            <a:r>
              <a:rPr lang="en-US" altLang="zh-TW" sz="1200" b="1" dirty="0">
                <a:solidFill>
                  <a:srgbClr val="C00000"/>
                </a:solidFill>
                <a:hlinkClick r:id="rId60" action="ppaction://hlinkfile" tooltip="John Bardeen"/>
              </a:rPr>
              <a:t>John Bardeen</a:t>
            </a:r>
            <a:r>
              <a:rPr lang="en-US" altLang="zh-TW" sz="1200" b="1" dirty="0">
                <a:solidFill>
                  <a:srgbClr val="C00000"/>
                </a:solidFill>
              </a:rPr>
              <a:t> and </a:t>
            </a:r>
            <a:r>
              <a:rPr lang="en-US" altLang="zh-TW" sz="1200" b="1" dirty="0">
                <a:solidFill>
                  <a:srgbClr val="C00000"/>
                </a:solidFill>
                <a:hlinkClick r:id="rId61" action="ppaction://hlinkfile" tooltip="Walter Brattain"/>
              </a:rPr>
              <a:t>Walter Brattain</a:t>
            </a:r>
            <a:r>
              <a:rPr lang="en-US" altLang="zh-TW" sz="1200" b="1" dirty="0">
                <a:solidFill>
                  <a:srgbClr val="C00000"/>
                </a:solidFill>
              </a:rPr>
              <a:t> invent the first </a:t>
            </a:r>
            <a:r>
              <a:rPr lang="en-US" altLang="zh-TW" sz="1200" b="1" dirty="0" smtClean="0">
                <a:solidFill>
                  <a:srgbClr val="C00000"/>
                </a:solidFill>
              </a:rPr>
              <a:t>transistor</a:t>
            </a:r>
            <a:r>
              <a:rPr lang="zh-TW" altLang="en-US" sz="1200" b="1" dirty="0" smtClean="0">
                <a:solidFill>
                  <a:srgbClr val="C00000"/>
                </a:solidFill>
              </a:rPr>
              <a:t> 發明第一顆電晶體</a:t>
            </a:r>
            <a:endParaRPr lang="en-US" altLang="zh-TW" sz="1200" b="1" dirty="0">
              <a:solidFill>
                <a:srgbClr val="C00000"/>
              </a:solidFill>
            </a:endParaRPr>
          </a:p>
        </p:txBody>
      </p:sp>
      <p:sp>
        <p:nvSpPr>
          <p:cNvPr id="18437" name="文字方塊 6"/>
          <p:cNvSpPr txBox="1">
            <a:spLocks noChangeArrowheads="1"/>
          </p:cNvSpPr>
          <p:nvPr/>
        </p:nvSpPr>
        <p:spPr bwMode="auto">
          <a:xfrm>
            <a:off x="250825" y="5838363"/>
            <a:ext cx="86423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eaLnBrk="1" hangingPunct="1"/>
            <a:r>
              <a:rPr lang="en-US" altLang="zh-TW" sz="1600" b="1" dirty="0"/>
              <a:t>For a comprehensive review, refer to Professor C. T. </a:t>
            </a:r>
            <a:r>
              <a:rPr lang="en-US" altLang="zh-TW" sz="1600" b="1" dirty="0" err="1"/>
              <a:t>Sah’s</a:t>
            </a:r>
            <a:r>
              <a:rPr lang="en-US" altLang="zh-TW" sz="1600" b="1" dirty="0"/>
              <a:t> article, “Evolution of the MOS Transistor-From Conception to VLSI”, P. 1280-1326, PROC. OF THE IEEE, VOL. 76, NO. IO, OCTOBER 1988</a:t>
            </a:r>
            <a:endParaRPr lang="zh-TW" altLang="en-US" sz="1600" b="1" dirty="0"/>
          </a:p>
        </p:txBody>
      </p:sp>
      <p:sp>
        <p:nvSpPr>
          <p:cNvPr id="18438" name="文字方塊 3"/>
          <p:cNvSpPr txBox="1">
            <a:spLocks noChangeArrowheads="1"/>
          </p:cNvSpPr>
          <p:nvPr/>
        </p:nvSpPr>
        <p:spPr bwMode="auto">
          <a:xfrm>
            <a:off x="3779838" y="6519863"/>
            <a:ext cx="5040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3200">
                <a:solidFill>
                  <a:schemeClr val="tx1"/>
                </a:solidFill>
                <a:latin typeface="Arial" pitchFamily="34" charset="0"/>
                <a:ea typeface="新細明體" pitchFamily="18" charset="-120"/>
              </a:defRPr>
            </a:lvl1pPr>
            <a:lvl2pPr marL="742950" indent="-285750" eaLnBrk="0" hangingPunct="0">
              <a:defRPr kumimoji="1" sz="3200">
                <a:solidFill>
                  <a:schemeClr val="tx1"/>
                </a:solidFill>
                <a:latin typeface="Arial" pitchFamily="34" charset="0"/>
                <a:ea typeface="新細明體" pitchFamily="18" charset="-120"/>
              </a:defRPr>
            </a:lvl2pPr>
            <a:lvl3pPr marL="1143000" indent="-228600" eaLnBrk="0" hangingPunct="0">
              <a:defRPr kumimoji="1" sz="3200">
                <a:solidFill>
                  <a:schemeClr val="tx1"/>
                </a:solidFill>
                <a:latin typeface="Arial" pitchFamily="34" charset="0"/>
                <a:ea typeface="新細明體" pitchFamily="18" charset="-120"/>
              </a:defRPr>
            </a:lvl3pPr>
            <a:lvl4pPr marL="1600200" indent="-228600" eaLnBrk="0" hangingPunct="0">
              <a:defRPr kumimoji="1" sz="3200">
                <a:solidFill>
                  <a:schemeClr val="tx1"/>
                </a:solidFill>
                <a:latin typeface="Arial" pitchFamily="34" charset="0"/>
                <a:ea typeface="新細明體" pitchFamily="18" charset="-120"/>
              </a:defRPr>
            </a:lvl4pPr>
            <a:lvl5pPr marL="2057400" indent="-228600" eaLnBrk="0" hangingPunct="0">
              <a:defRPr kumimoji="1" sz="32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3200">
                <a:solidFill>
                  <a:schemeClr val="tx1"/>
                </a:solidFill>
                <a:latin typeface="Arial" pitchFamily="34" charset="0"/>
                <a:ea typeface="新細明體" pitchFamily="18" charset="-120"/>
              </a:defRPr>
            </a:lvl9pPr>
          </a:lstStyle>
          <a:p>
            <a:pPr algn="r" eaLnBrk="1" hangingPunct="1"/>
            <a:r>
              <a:rPr lang="en-US" altLang="zh-TW" sz="1600" b="1" dirty="0"/>
              <a:t>Timeline of scientific discoveries, Wikipedia</a:t>
            </a:r>
            <a:endParaRPr lang="zh-TW" altLang="en-US" sz="1600" b="1" dirty="0"/>
          </a:p>
        </p:txBody>
      </p:sp>
    </p:spTree>
    <p:extLst>
      <p:ext uri="{BB962C8B-B14F-4D97-AF65-F5344CB8AC3E}">
        <p14:creationId xmlns:p14="http://schemas.microsoft.com/office/powerpoint/2010/main" val="333568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2253</TotalTime>
  <Words>2002</Words>
  <Application>Microsoft Office PowerPoint</Application>
  <PresentationFormat>如螢幕大小 (4:3)</PresentationFormat>
  <Paragraphs>249</Paragraphs>
  <Slides>25</Slides>
  <Notes>12</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Office 佈景主題</vt:lpstr>
      <vt:lpstr>Fundamental Technology for Information Era of the Next 100 Years – Past, Now and Future of Semiconductor Research 資訊時代未來一百年的基礎科技-半導體研究-的前世今生與未來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Geometry scaling to End 2015-2025尺寸微縮將在2015-2025年內中止</vt:lpstr>
      <vt:lpstr>PowerPoint 簡報</vt:lpstr>
      <vt:lpstr>PowerPoint 簡報</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 Technology for Information Era of the Next 100 Years – Past, Now and Future of Semiconductor Research 資訊時代未來一百年的基礎科技-半導體研究-的前世今生與未來</dc:title>
  <dc:creator>user</dc:creator>
  <cp:lastModifiedBy>sp</cp:lastModifiedBy>
  <cp:revision>154</cp:revision>
  <dcterms:created xsi:type="dcterms:W3CDTF">2013-04-05T06:42:38Z</dcterms:created>
  <dcterms:modified xsi:type="dcterms:W3CDTF">2013-05-22T10:20:38Z</dcterms:modified>
</cp:coreProperties>
</file>